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1"/>
  </p:sldMasterIdLst>
  <p:notesMasterIdLst>
    <p:notesMasterId r:id="rId33"/>
  </p:notesMasterIdLst>
  <p:handoutMasterIdLst>
    <p:handoutMasterId r:id="rId34"/>
  </p:handoutMasterIdLst>
  <p:sldIdLst>
    <p:sldId id="256" r:id="rId2"/>
    <p:sldId id="297" r:id="rId3"/>
    <p:sldId id="333" r:id="rId4"/>
    <p:sldId id="334" r:id="rId5"/>
    <p:sldId id="337"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8" r:id="rId32"/>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6699"/>
    <a:srgbClr val="DBF3F2"/>
    <a:srgbClr val="DAEEF4"/>
    <a:srgbClr val="F6F6D6"/>
    <a:srgbClr val="F2F4D8"/>
    <a:srgbClr val="F3EFD9"/>
    <a:srgbClr val="F0EDD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6677" autoAdjust="0"/>
    <p:restoredTop sz="94660"/>
  </p:normalViewPr>
  <p:slideViewPr>
    <p:cSldViewPr>
      <p:cViewPr varScale="1">
        <p:scale>
          <a:sx n="86" d="100"/>
          <a:sy n="86" d="100"/>
        </p:scale>
        <p:origin x="-8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1"/>
            <a:ext cx="2929837" cy="498852"/>
          </a:xfrm>
          <a:prstGeom prst="rect">
            <a:avLst/>
          </a:prstGeom>
        </p:spPr>
        <p:txBody>
          <a:bodyPr vert="horz" lIns="91440" tIns="45720" rIns="91440" bIns="45720" rtlCol="0"/>
          <a:lstStyle>
            <a:lvl1pPr algn="r">
              <a:defRPr sz="1200"/>
            </a:lvl1pPr>
          </a:lstStyle>
          <a:p>
            <a:fld id="{B9FBF01A-C5DC-4672-9C4F-267FE3E34013}" type="datetimeFigureOut">
              <a:rPr lang="ru-RU" smtClean="0"/>
              <a:pPr/>
              <a:t>14.06.2023</a:t>
            </a:fld>
            <a:endParaRPr lang="ru-RU"/>
          </a:p>
        </p:txBody>
      </p:sp>
      <p:sp>
        <p:nvSpPr>
          <p:cNvPr id="4" name="Нижний колонтитул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4E79CF60-59AD-4C34-940D-96BFFE1A7107}" type="slidenum">
              <a:rPr lang="ru-RU" smtClean="0"/>
              <a:pPr/>
              <a:t>‹#›</a:t>
            </a:fld>
            <a:endParaRPr lang="ru-RU"/>
          </a:p>
        </p:txBody>
      </p:sp>
    </p:spTree>
    <p:extLst>
      <p:ext uri="{BB962C8B-B14F-4D97-AF65-F5344CB8AC3E}">
        <p14:creationId xmlns="" xmlns:p14="http://schemas.microsoft.com/office/powerpoint/2010/main" val="152216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F84CD4-B350-4791-A111-DB917B10CEC5}" type="datetimeFigureOut">
              <a:rPr lang="ru-RU"/>
              <a:pPr>
                <a:defRPr/>
              </a:pPr>
              <a:t>14.06.2023</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0BDA6E-C235-4315-9625-40373B24295D}" type="slidenum">
              <a:rPr lang="ru-RU"/>
              <a:pPr>
                <a:defRPr/>
              </a:pPr>
              <a:t>‹#›</a:t>
            </a:fld>
            <a:endParaRPr lang="ru-RU"/>
          </a:p>
        </p:txBody>
      </p:sp>
    </p:spTree>
    <p:extLst>
      <p:ext uri="{BB962C8B-B14F-4D97-AF65-F5344CB8AC3E}">
        <p14:creationId xmlns="" xmlns:p14="http://schemas.microsoft.com/office/powerpoint/2010/main" val="3525702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5450084-D446-4E98-8F6C-65D8A260641C}"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9D4E51D-F58B-4A77-B7AF-BA4E1625C714}" type="slidenum">
              <a:rPr lang="ru-RU" smtClean="0"/>
              <a:pPr>
                <a:defRPr/>
              </a:pPr>
              <a:t>‹#›</a:t>
            </a:fld>
            <a:endParaRPr lang="ru-RU"/>
          </a:p>
        </p:txBody>
      </p:sp>
    </p:spTree>
    <p:extLst>
      <p:ext uri="{BB962C8B-B14F-4D97-AF65-F5344CB8AC3E}">
        <p14:creationId xmlns="" xmlns:p14="http://schemas.microsoft.com/office/powerpoint/2010/main" val="278274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B9DE862-8E0F-4D48-86CA-851E0C3782E9}"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2B25492-EDF1-4656-A451-790146B29C31}" type="slidenum">
              <a:rPr lang="ru-RU" smtClean="0"/>
              <a:pPr>
                <a:defRPr/>
              </a:pPr>
              <a:t>‹#›</a:t>
            </a:fld>
            <a:endParaRPr lang="ru-RU"/>
          </a:p>
        </p:txBody>
      </p:sp>
    </p:spTree>
    <p:extLst>
      <p:ext uri="{BB962C8B-B14F-4D97-AF65-F5344CB8AC3E}">
        <p14:creationId xmlns="" xmlns:p14="http://schemas.microsoft.com/office/powerpoint/2010/main" val="394536620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B9DE862-8E0F-4D48-86CA-851E0C3782E9}"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2B25492-EDF1-4656-A451-790146B29C31}" type="slidenum">
              <a:rPr lang="ru-RU" smtClean="0"/>
              <a:pPr>
                <a:defRPr/>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2166435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B9DE862-8E0F-4D48-86CA-851E0C3782E9}"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2B25492-EDF1-4656-A451-790146B29C31}" type="slidenum">
              <a:rPr lang="ru-RU" smtClean="0"/>
              <a:pPr>
                <a:defRPr/>
              </a:pPr>
              <a:t>‹#›</a:t>
            </a:fld>
            <a:endParaRPr lang="ru-RU"/>
          </a:p>
        </p:txBody>
      </p:sp>
    </p:spTree>
    <p:extLst>
      <p:ext uri="{BB962C8B-B14F-4D97-AF65-F5344CB8AC3E}">
        <p14:creationId xmlns="" xmlns:p14="http://schemas.microsoft.com/office/powerpoint/2010/main" val="12900131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B9DE862-8E0F-4D48-86CA-851E0C3782E9}"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2B25492-EDF1-4656-A451-790146B29C31}" type="slidenum">
              <a:rPr lang="ru-RU" smtClean="0"/>
              <a:pPr>
                <a:defRPr/>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541563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B9DE862-8E0F-4D48-86CA-851E0C3782E9}"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2B25492-EDF1-4656-A451-790146B29C31}" type="slidenum">
              <a:rPr lang="ru-RU" smtClean="0"/>
              <a:pPr>
                <a:defRPr/>
              </a:pPr>
              <a:t>‹#›</a:t>
            </a:fld>
            <a:endParaRPr lang="ru-RU"/>
          </a:p>
        </p:txBody>
      </p:sp>
    </p:spTree>
    <p:extLst>
      <p:ext uri="{BB962C8B-B14F-4D97-AF65-F5344CB8AC3E}">
        <p14:creationId xmlns="" xmlns:p14="http://schemas.microsoft.com/office/powerpoint/2010/main" val="319855213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5FF2993-7257-4476-9FF4-B6B14027EABB}"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1026DAA-6E6A-4026-9B64-68352FB666FD}" type="slidenum">
              <a:rPr lang="ru-RU" smtClean="0"/>
              <a:pPr>
                <a:defRPr/>
              </a:pPr>
              <a:t>‹#›</a:t>
            </a:fld>
            <a:endParaRPr lang="ru-RU"/>
          </a:p>
        </p:txBody>
      </p:sp>
    </p:spTree>
    <p:extLst>
      <p:ext uri="{BB962C8B-B14F-4D97-AF65-F5344CB8AC3E}">
        <p14:creationId xmlns="" xmlns:p14="http://schemas.microsoft.com/office/powerpoint/2010/main" val="333896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4BC1748-2A71-4E31-9FAE-5CECF28C577F}"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9480FF4-480D-4027-98AF-A98FA0A8F202}" type="slidenum">
              <a:rPr lang="ru-RU" smtClean="0"/>
              <a:pPr>
                <a:defRPr/>
              </a:pPr>
              <a:t>‹#›</a:t>
            </a:fld>
            <a:endParaRPr lang="ru-RU"/>
          </a:p>
        </p:txBody>
      </p:sp>
    </p:spTree>
    <p:extLst>
      <p:ext uri="{BB962C8B-B14F-4D97-AF65-F5344CB8AC3E}">
        <p14:creationId xmlns="" xmlns:p14="http://schemas.microsoft.com/office/powerpoint/2010/main" val="426098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DDBB8CE9-4ADF-430E-97BC-EE3D17090170}"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8EC82E9-155D-49AA-B9CC-E710B29A3747}" type="slidenum">
              <a:rPr lang="ru-RU" smtClean="0"/>
              <a:pPr>
                <a:defRPr/>
              </a:pPr>
              <a:t>‹#›</a:t>
            </a:fld>
            <a:endParaRPr lang="ru-RU"/>
          </a:p>
        </p:txBody>
      </p:sp>
    </p:spTree>
    <p:extLst>
      <p:ext uri="{BB962C8B-B14F-4D97-AF65-F5344CB8AC3E}">
        <p14:creationId xmlns="" xmlns:p14="http://schemas.microsoft.com/office/powerpoint/2010/main" val="10063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1F3720CA-C0C1-481D-A809-5A65C7585F0B}" type="datetime1">
              <a:rPr lang="ru-RU" smtClean="0"/>
              <a:pPr>
                <a:defRPr/>
              </a:pPr>
              <a:t>14.06.2023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182C83C-B3DC-4C37-9977-96D3CD7CEC4E}" type="slidenum">
              <a:rPr lang="ru-RU" smtClean="0"/>
              <a:pPr>
                <a:defRPr/>
              </a:pPr>
              <a:t>‹#›</a:t>
            </a:fld>
            <a:endParaRPr lang="ru-RU"/>
          </a:p>
        </p:txBody>
      </p:sp>
    </p:spTree>
    <p:extLst>
      <p:ext uri="{BB962C8B-B14F-4D97-AF65-F5344CB8AC3E}">
        <p14:creationId xmlns="" xmlns:p14="http://schemas.microsoft.com/office/powerpoint/2010/main" val="111745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4313A449-FEC7-471B-870F-F61AF70B9EEB}" type="datetime1">
              <a:rPr lang="ru-RU" smtClean="0"/>
              <a:pPr>
                <a:defRPr/>
              </a:pPr>
              <a:t>14.06.2023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207BCDD-4398-44B7-92A5-83C1824ADC16}" type="slidenum">
              <a:rPr lang="ru-RU" smtClean="0"/>
              <a:pPr>
                <a:defRPr/>
              </a:pPr>
              <a:t>‹#›</a:t>
            </a:fld>
            <a:endParaRPr lang="ru-RU"/>
          </a:p>
        </p:txBody>
      </p:sp>
    </p:spTree>
    <p:extLst>
      <p:ext uri="{BB962C8B-B14F-4D97-AF65-F5344CB8AC3E}">
        <p14:creationId xmlns="" xmlns:p14="http://schemas.microsoft.com/office/powerpoint/2010/main" val="288824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7F2935DD-EDD6-4838-8860-33F1C3C274A3}" type="datetime1">
              <a:rPr lang="ru-RU" smtClean="0"/>
              <a:pPr>
                <a:defRPr/>
              </a:pPr>
              <a:t>14.06.2023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FF1D84DE-C1FE-4A96-B289-F424B5092E93}" type="slidenum">
              <a:rPr lang="ru-RU" smtClean="0"/>
              <a:pPr>
                <a:defRPr/>
              </a:pPr>
              <a:t>‹#›</a:t>
            </a:fld>
            <a:endParaRPr lang="ru-RU"/>
          </a:p>
        </p:txBody>
      </p:sp>
    </p:spTree>
    <p:extLst>
      <p:ext uri="{BB962C8B-B14F-4D97-AF65-F5344CB8AC3E}">
        <p14:creationId xmlns="" xmlns:p14="http://schemas.microsoft.com/office/powerpoint/2010/main" val="33014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0AB0FFCF-E407-4B63-8D50-BBD17CAF414E}" type="datetime1">
              <a:rPr lang="ru-RU" smtClean="0"/>
              <a:pPr>
                <a:defRPr/>
              </a:pPr>
              <a:t>14.06.2023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DB8D459-44C7-4473-B054-D92AA9FB15DE}" type="slidenum">
              <a:rPr lang="ru-RU" smtClean="0"/>
              <a:pPr>
                <a:defRPr/>
              </a:pPr>
              <a:t>‹#›</a:t>
            </a:fld>
            <a:endParaRPr lang="ru-RU"/>
          </a:p>
        </p:txBody>
      </p:sp>
    </p:spTree>
    <p:extLst>
      <p:ext uri="{BB962C8B-B14F-4D97-AF65-F5344CB8AC3E}">
        <p14:creationId xmlns="" xmlns:p14="http://schemas.microsoft.com/office/powerpoint/2010/main" val="415685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64562F5-E1A1-4D3E-9776-F7E1B9CEE426}" type="datetime1">
              <a:rPr lang="ru-RU" smtClean="0"/>
              <a:pPr>
                <a:defRPr/>
              </a:pPr>
              <a:t>14.06.2023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60817E90-FCD4-4363-A51F-E606B62DCC69}" type="slidenum">
              <a:rPr lang="ru-RU" smtClean="0"/>
              <a:pPr>
                <a:defRPr/>
              </a:pPr>
              <a:t>‹#›</a:t>
            </a:fld>
            <a:endParaRPr lang="ru-RU"/>
          </a:p>
        </p:txBody>
      </p:sp>
    </p:spTree>
    <p:extLst>
      <p:ext uri="{BB962C8B-B14F-4D97-AF65-F5344CB8AC3E}">
        <p14:creationId xmlns="" xmlns:p14="http://schemas.microsoft.com/office/powerpoint/2010/main" val="332929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CA270156-F091-43EF-AA56-97D6A7295E14}" type="datetime1">
              <a:rPr lang="ru-RU" smtClean="0"/>
              <a:pPr>
                <a:defRPr/>
              </a:pPr>
              <a:t>14.06.2023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18B5E81-90B0-4682-9E73-AB0E94DBD49C}" type="slidenum">
              <a:rPr lang="ru-RU" smtClean="0"/>
              <a:pPr>
                <a:defRPr/>
              </a:pPr>
              <a:t>‹#›</a:t>
            </a:fld>
            <a:endParaRPr lang="ru-RU"/>
          </a:p>
        </p:txBody>
      </p:sp>
    </p:spTree>
    <p:extLst>
      <p:ext uri="{BB962C8B-B14F-4D97-AF65-F5344CB8AC3E}">
        <p14:creationId xmlns="" xmlns:p14="http://schemas.microsoft.com/office/powerpoint/2010/main" val="25599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3287EC43-BEE1-48BA-A1C5-AA5407429C5D}" type="datetime1">
              <a:rPr lang="ru-RU" smtClean="0"/>
              <a:pPr>
                <a:defRPr/>
              </a:pPr>
              <a:t>14.06.2023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5A879BE-8F26-4ADA-BB88-6B16E3DA139F}" type="slidenum">
              <a:rPr lang="ru-RU" smtClean="0"/>
              <a:pPr>
                <a:defRPr/>
              </a:pPr>
              <a:t>‹#›</a:t>
            </a:fld>
            <a:endParaRPr lang="ru-RU"/>
          </a:p>
        </p:txBody>
      </p:sp>
    </p:spTree>
    <p:extLst>
      <p:ext uri="{BB962C8B-B14F-4D97-AF65-F5344CB8AC3E}">
        <p14:creationId xmlns="" xmlns:p14="http://schemas.microsoft.com/office/powerpoint/2010/main" val="2214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9DE862-8E0F-4D48-86CA-851E0C3782E9}" type="datetime1">
              <a:rPr lang="ru-RU" smtClean="0"/>
              <a:pPr>
                <a:defRPr/>
              </a:pPr>
              <a:t>14.06.2023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2B25492-EDF1-4656-A451-790146B29C31}" type="slidenum">
              <a:rPr lang="ru-RU" smtClean="0"/>
              <a:pPr>
                <a:defRPr/>
              </a:pPr>
              <a:t>‹#›</a:t>
            </a:fld>
            <a:endParaRPr lang="ru-RU"/>
          </a:p>
        </p:txBody>
      </p:sp>
    </p:spTree>
    <p:extLst>
      <p:ext uri="{BB962C8B-B14F-4D97-AF65-F5344CB8AC3E}">
        <p14:creationId xmlns="" xmlns:p14="http://schemas.microsoft.com/office/powerpoint/2010/main" val="30566107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FD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24" y="2534904"/>
            <a:ext cx="9112250" cy="2177299"/>
          </a:xfrm>
        </p:spPr>
        <p:txBody>
          <a:bodyPr rtlCol="0">
            <a:noAutofit/>
          </a:bodyPr>
          <a:lstStyle/>
          <a:p>
            <a:pPr algn="ctr">
              <a:defRPr/>
            </a:pPr>
            <a:r>
              <a:rPr lang="ru-RU"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Экологическая </a:t>
            </a:r>
            <a:r>
              <a:rPr lang="ru-RU" sz="3600" b="1" dirty="0">
                <a:solidFill>
                  <a:schemeClr val="tx1"/>
                </a:solidFill>
                <a:effectLst>
                  <a:outerShdw blurRad="38100" dist="38100" dir="2700000" algn="tl">
                    <a:srgbClr val="000000">
                      <a:alpha val="43137"/>
                    </a:srgbClr>
                  </a:outerShdw>
                </a:effectLst>
                <a:latin typeface="Arial" pitchFamily="34" charset="0"/>
                <a:cs typeface="Arial" pitchFamily="34" charset="0"/>
              </a:rPr>
              <a:t>и биологическая безопасность Республики Беларусь – национальные интересы, угрозы, оценка состояния и направления </a:t>
            </a:r>
            <a:r>
              <a:rPr lang="ru-RU"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обеспечения</a:t>
            </a:r>
            <a:endParaRPr lang="ru-RU" sz="2400" dirty="0"/>
          </a:p>
        </p:txBody>
      </p:sp>
      <p:sp>
        <p:nvSpPr>
          <p:cNvPr id="3" name="Подзаголовок 2"/>
          <p:cNvSpPr>
            <a:spLocks noGrp="1"/>
          </p:cNvSpPr>
          <p:nvPr>
            <p:ph type="subTitle" idx="1"/>
          </p:nvPr>
        </p:nvSpPr>
        <p:spPr>
          <a:xfrm>
            <a:off x="1247205" y="4365104"/>
            <a:ext cx="6400800" cy="2088232"/>
          </a:xfrm>
        </p:spPr>
        <p:txBody>
          <a:bodyPr rtlCol="0">
            <a:normAutofit/>
          </a:bodyPr>
          <a:lstStyle/>
          <a:p>
            <a:pPr eaLnBrk="1" fontAlgn="auto" hangingPunct="1">
              <a:spcAft>
                <a:spcPts val="0"/>
              </a:spcAft>
              <a:defRPr/>
            </a:pPr>
            <a:endParaRPr lang="ru-RU"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eaLnBrk="1" fontAlgn="auto" hangingPunct="1">
              <a:spcAft>
                <a:spcPts val="0"/>
              </a:spcAft>
              <a:defRPr/>
            </a:pPr>
            <a:endParaRPr lang="ru-RU"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a:t>
            </a:fld>
            <a:endParaRPr lang="ru-RU" sz="1000" dirty="0">
              <a:solidFill>
                <a:schemeClr val="tx1"/>
              </a:solidFill>
            </a:endParaRPr>
          </a:p>
        </p:txBody>
      </p:sp>
      <p:cxnSp>
        <p:nvCxnSpPr>
          <p:cNvPr id="7" name="Прямая соединительная линия 6"/>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8" name="Прямая соединительная линия 7"/>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Угрозой могут также стать древние микроорганизмы, потенциально патогенные для человека, высвобождаемые в результате таяния льдов Арктики и </a:t>
            </a:r>
            <a:r>
              <a:rPr lang="ru-RU" sz="2400" dirty="0" smtClean="0"/>
              <a:t>Антарктики</a:t>
            </a:r>
          </a:p>
          <a:p>
            <a:pPr marL="0" indent="0">
              <a:buNone/>
            </a:pPr>
            <a:r>
              <a:rPr lang="ru-RU" sz="2400" dirty="0"/>
              <a:t>Среди факторов, влияющих на инфекционную заболеваемость, можно выделить процессы глобализации, возрастание мобильности населения и миграции, урбанизации, изменения климата и преобразования природы, увеличение контактов населения с дикой природой, сохранение военных конфликтов, уровень эффективности медицинской иммунопрофилактики (вакцинация), разработка новых методов лечения и диагностики</a:t>
            </a: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395536" y="188640"/>
            <a:ext cx="7704856" cy="830997"/>
          </a:xfrm>
          <a:prstGeom prst="rect">
            <a:avLst/>
          </a:prstGeom>
        </p:spPr>
        <p:txBody>
          <a:bodyPr wrap="square">
            <a:spAutoFit/>
          </a:bodyPr>
          <a:lstStyle/>
          <a:p>
            <a:r>
              <a:rPr lang="ru-RU" sz="2400" b="1" dirty="0">
                <a:solidFill>
                  <a:schemeClr val="tx1"/>
                </a:solidFill>
                <a:effectLst>
                  <a:outerShdw blurRad="38100" dist="38100" dir="2700000" algn="tl">
                    <a:srgbClr val="000000">
                      <a:alpha val="43137"/>
                    </a:srgbClr>
                  </a:outerShdw>
                </a:effectLst>
                <a:latin typeface="Arial" pitchFamily="34" charset="0"/>
              </a:rPr>
              <a:t>1. Мировые тенденции. Экологическая </a:t>
            </a:r>
            <a:r>
              <a:rPr lang="ru-RU" sz="2400" b="1" dirty="0" smtClean="0">
                <a:solidFill>
                  <a:schemeClr val="tx1"/>
                </a:solidFill>
                <a:effectLst>
                  <a:outerShdw blurRad="38100" dist="38100" dir="2700000" algn="tl">
                    <a:srgbClr val="000000">
                      <a:alpha val="43137"/>
                    </a:srgbClr>
                  </a:outerShdw>
                </a:effectLst>
                <a:latin typeface="Arial" pitchFamily="34" charset="0"/>
              </a:rPr>
              <a:t>и биологическая сферы</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10</a:t>
            </a:fld>
            <a:endParaRPr lang="ru-RU" sz="1000" dirty="0">
              <a:solidFill>
                <a:schemeClr val="tx1"/>
              </a:solidFill>
            </a:endParaRPr>
          </a:p>
        </p:txBody>
      </p:sp>
    </p:spTree>
    <p:extLst>
      <p:ext uri="{BB962C8B-B14F-4D97-AF65-F5344CB8AC3E}">
        <p14:creationId xmlns="" xmlns:p14="http://schemas.microsoft.com/office/powerpoint/2010/main" val="2146504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lnSpcReduction="10000"/>
          </a:bodyPr>
          <a:lstStyle/>
          <a:p>
            <a:pPr marL="0" indent="0">
              <a:buNone/>
            </a:pPr>
            <a:r>
              <a:rPr lang="ru-RU" sz="2400" dirty="0"/>
              <a:t>В Республике Беларусь сформирована нормативная правовая основа в области обеспечения экологической и биологической </a:t>
            </a:r>
            <a:r>
              <a:rPr lang="ru-RU" sz="2400" dirty="0" smtClean="0"/>
              <a:t>безопасности</a:t>
            </a:r>
          </a:p>
          <a:p>
            <a:r>
              <a:rPr lang="ru-RU" sz="2400" dirty="0"/>
              <a:t>Экологическая безопасность – состояние защищенности окружающей среды, жизни и здоровья граждан от угроз, возникающих в результате антропогенных воздействий, а также факторов, процессов и явлений природного и техногенного </a:t>
            </a:r>
            <a:r>
              <a:rPr lang="ru-RU" sz="2400" dirty="0" smtClean="0"/>
              <a:t>характера</a:t>
            </a:r>
            <a:endParaRPr lang="ru-RU" sz="2400" dirty="0"/>
          </a:p>
          <a:p>
            <a:r>
              <a:rPr lang="ru-RU" sz="2400" dirty="0"/>
              <a:t>Биологическая безопасность – состояние защищенности населения, животных и растений, окружающей среды от воздействия опасных биологических факторов, при котором обеспечивается допустимый уровень биологического </a:t>
            </a:r>
            <a:r>
              <a:rPr lang="ru-RU" sz="2400" dirty="0" smtClean="0"/>
              <a:t>риска</a:t>
            </a:r>
            <a:endParaRPr lang="ru-RU" sz="2400" dirty="0"/>
          </a:p>
        </p:txBody>
      </p:sp>
      <p:sp>
        <p:nvSpPr>
          <p:cNvPr id="6" name="Заголовок 5"/>
          <p:cNvSpPr>
            <a:spLocks noGrp="1"/>
          </p:cNvSpPr>
          <p:nvPr>
            <p:ph type="title"/>
          </p:nvPr>
        </p:nvSpPr>
        <p:spPr>
          <a:xfrm>
            <a:off x="467544"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2. </a:t>
            </a:r>
            <a:r>
              <a:rPr lang="ru-RU" sz="2400" b="1" dirty="0">
                <a:solidFill>
                  <a:schemeClr val="tx1"/>
                </a:solidFill>
                <a:effectLst>
                  <a:outerShdw blurRad="38100" dist="38100" dir="2700000" algn="tl">
                    <a:srgbClr val="000000">
                      <a:alpha val="43137"/>
                    </a:srgbClr>
                  </a:outerShdw>
                </a:effectLst>
                <a:latin typeface="Arial" pitchFamily="34" charset="0"/>
              </a:rPr>
              <a:t>Национальные интересы Республики Беларусь в экологической и биологической сферах</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11</a:t>
            </a:fld>
            <a:endParaRPr lang="ru-RU" sz="1000" dirty="0">
              <a:solidFill>
                <a:schemeClr val="tx1"/>
              </a:solidFill>
            </a:endParaRPr>
          </a:p>
        </p:txBody>
      </p:sp>
    </p:spTree>
    <p:extLst>
      <p:ext uri="{BB962C8B-B14F-4D97-AF65-F5344CB8AC3E}">
        <p14:creationId xmlns="" xmlns:p14="http://schemas.microsoft.com/office/powerpoint/2010/main" val="755591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Основополагающие цели в области охраны окружающей среды, отражающие их индикаторы и показатели, приоритетные направления деятельности, механизмы их реализации и ожидаемые результаты определены Стратегией в области охраны окружающей среды Республики Беларусь на период до 2035 года, утвержденной 24 декабря 2021 г. приказом Министерства природных ресурсов и охраны окружающей среды Республики Беларусь</a:t>
            </a: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539552"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2. </a:t>
            </a:r>
            <a:r>
              <a:rPr lang="ru-RU" sz="2400" b="1" dirty="0">
                <a:solidFill>
                  <a:schemeClr val="tx1"/>
                </a:solidFill>
                <a:effectLst>
                  <a:outerShdw blurRad="38100" dist="38100" dir="2700000" algn="tl">
                    <a:srgbClr val="000000">
                      <a:alpha val="43137"/>
                    </a:srgbClr>
                  </a:outerShdw>
                </a:effectLst>
                <a:latin typeface="Arial" pitchFamily="34" charset="0"/>
              </a:rPr>
              <a:t>Национальные интересы Республики Беларусь в экологической и биологической сферах</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12</a:t>
            </a:fld>
            <a:endParaRPr lang="ru-RU" sz="1000" dirty="0">
              <a:solidFill>
                <a:schemeClr val="tx1"/>
              </a:solidFill>
            </a:endParaRPr>
          </a:p>
        </p:txBody>
      </p:sp>
    </p:spTree>
    <p:extLst>
      <p:ext uri="{BB962C8B-B14F-4D97-AF65-F5344CB8AC3E}">
        <p14:creationId xmlns="" xmlns:p14="http://schemas.microsoft.com/office/powerpoint/2010/main" val="1831192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92500" lnSpcReduction="10000"/>
          </a:bodyPr>
          <a:lstStyle/>
          <a:p>
            <a:pPr marL="0" indent="0">
              <a:buNone/>
            </a:pPr>
            <a:r>
              <a:rPr lang="ru-RU" sz="2400" dirty="0"/>
              <a:t>К национальным интересам в экологической сфере относятся:</a:t>
            </a:r>
          </a:p>
          <a:p>
            <a:r>
              <a:rPr lang="ru-RU" sz="2400" dirty="0"/>
              <a:t>сохранение благоприятной окружающей среды для жизнедеятельности </a:t>
            </a:r>
            <a:r>
              <a:rPr lang="ru-RU" sz="2400" dirty="0" smtClean="0"/>
              <a:t>населения</a:t>
            </a:r>
            <a:endParaRPr lang="ru-RU" sz="2400" dirty="0"/>
          </a:p>
          <a:p>
            <a:r>
              <a:rPr lang="ru-RU" sz="2400" dirty="0"/>
              <a:t>преодоление негативных последствий радиоактивного загрязнения территории страны и иных чрезвычайных ситуаций, реабилитация экологически нарушенных </a:t>
            </a:r>
            <a:r>
              <a:rPr lang="ru-RU" sz="2400" dirty="0" smtClean="0"/>
              <a:t>территорий</a:t>
            </a:r>
            <a:endParaRPr lang="ru-RU" sz="2400" dirty="0"/>
          </a:p>
          <a:p>
            <a:r>
              <a:rPr lang="ru-RU" sz="2400" dirty="0"/>
              <a:t>экологически ориентированное социально-экономическое развитие </a:t>
            </a:r>
            <a:r>
              <a:rPr lang="ru-RU" sz="2400" dirty="0" smtClean="0"/>
              <a:t>государства</a:t>
            </a:r>
            <a:endParaRPr lang="ru-RU" sz="2400" dirty="0"/>
          </a:p>
          <a:p>
            <a:r>
              <a:rPr lang="ru-RU" sz="2400" dirty="0"/>
              <a:t>рациональное (устойчивое) использование природно-ресурсного потенциала, а также сохранение биологического и ландшафтного разнообразия, экологического равновесия природных </a:t>
            </a:r>
            <a:r>
              <a:rPr lang="ru-RU" sz="2400" dirty="0" smtClean="0"/>
              <a:t>систем</a:t>
            </a:r>
            <a:endParaRPr lang="ru-RU" sz="2400" dirty="0"/>
          </a:p>
          <a:p>
            <a:r>
              <a:rPr lang="ru-RU" sz="2400" dirty="0"/>
              <a:t>адаптация к изменению климата</a:t>
            </a: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395536"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2. </a:t>
            </a:r>
            <a:r>
              <a:rPr lang="ru-RU" sz="2400" b="1" dirty="0">
                <a:solidFill>
                  <a:schemeClr val="tx1"/>
                </a:solidFill>
                <a:effectLst>
                  <a:outerShdw blurRad="38100" dist="38100" dir="2700000" algn="tl">
                    <a:srgbClr val="000000">
                      <a:alpha val="43137"/>
                    </a:srgbClr>
                  </a:outerShdw>
                </a:effectLst>
                <a:latin typeface="Arial" pitchFamily="34" charset="0"/>
              </a:rPr>
              <a:t>Национальные интересы Республики Беларусь в экологической и биологической сферах</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13</a:t>
            </a:fld>
            <a:endParaRPr lang="ru-RU" sz="1000" dirty="0">
              <a:solidFill>
                <a:schemeClr val="tx1"/>
              </a:solidFill>
            </a:endParaRPr>
          </a:p>
        </p:txBody>
      </p:sp>
    </p:spTree>
    <p:extLst>
      <p:ext uri="{BB962C8B-B14F-4D97-AF65-F5344CB8AC3E}">
        <p14:creationId xmlns="" xmlns:p14="http://schemas.microsoft.com/office/powerpoint/2010/main" val="3979754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Постановлением Совета Министров Республики Беларусь от 19 февраля 2021 г. № 99 утверждена Государственная программа «Охрана окружающей среды и устойчивое использование природных ресурсов» на 2021–2025 годы (далее – Государственная программа</a:t>
            </a:r>
            <a:r>
              <a:rPr lang="ru-RU" sz="2400" dirty="0" smtClean="0"/>
              <a:t>)</a:t>
            </a:r>
            <a:endParaRPr lang="ru-RU" sz="2400" dirty="0"/>
          </a:p>
          <a:p>
            <a:pPr marL="0" indent="0">
              <a:buNone/>
            </a:pPr>
            <a:r>
              <a:rPr lang="ru-RU" sz="2400" dirty="0"/>
              <a:t>В стадии реализации находится Концепция национальной системы обеспечения биологической безопасности, утвержденная постановлением Совета Министров Республики Беларусь от 22 марта 2022 г. № </a:t>
            </a:r>
            <a:r>
              <a:rPr lang="ru-RU" sz="2400" dirty="0" smtClean="0"/>
              <a:t>161</a:t>
            </a:r>
            <a:endParaRPr lang="ru-RU" sz="2400" dirty="0"/>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467544"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2. </a:t>
            </a:r>
            <a:r>
              <a:rPr lang="ru-RU" sz="2400" b="1" dirty="0">
                <a:solidFill>
                  <a:schemeClr val="tx1"/>
                </a:solidFill>
                <a:effectLst>
                  <a:outerShdw blurRad="38100" dist="38100" dir="2700000" algn="tl">
                    <a:srgbClr val="000000">
                      <a:alpha val="43137"/>
                    </a:srgbClr>
                  </a:outerShdw>
                </a:effectLst>
                <a:latin typeface="Arial" pitchFamily="34" charset="0"/>
              </a:rPr>
              <a:t>Национальные интересы Республики Беларусь в экологической и биологической сферах</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14</a:t>
            </a:fld>
            <a:endParaRPr lang="ru-RU" sz="1000" dirty="0">
              <a:solidFill>
                <a:schemeClr val="tx1"/>
              </a:solidFill>
            </a:endParaRPr>
          </a:p>
        </p:txBody>
      </p:sp>
    </p:spTree>
    <p:extLst>
      <p:ext uri="{BB962C8B-B14F-4D97-AF65-F5344CB8AC3E}">
        <p14:creationId xmlns="" xmlns:p14="http://schemas.microsoft.com/office/powerpoint/2010/main" val="2708035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lnSpcReduction="10000"/>
          </a:bodyPr>
          <a:lstStyle/>
          <a:p>
            <a:pPr marL="0" indent="0">
              <a:buNone/>
            </a:pPr>
            <a:r>
              <a:rPr lang="ru-RU" sz="2400" dirty="0"/>
              <a:t>В соответствии со статьей 333¹ Уголовного кодекса Республики Беларусь за незаконное перемещение через таможенную границу Евразийского экономического союза или Государственную границу Республики Беларусь сильнодействующих, ядовитых, отравляющих веществ, радиоактивных материалов, огнестрельного оружия, его составных частей или компонентов, боеприпасов, взрывчатых веществ, взрывных устройств, оружия массового поражения или средств доставки, материалов или оборудования, которые могут быть использованы при создании оружия массового поражения, а также иных видов вооружения и военной техники предусмотрена уголовная ответственность в виде лишения свободы на срок от 3 до 12 лет со штрафом или без штрафа</a:t>
            </a: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467544"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2. </a:t>
            </a:r>
            <a:r>
              <a:rPr lang="ru-RU" sz="2400" b="1" dirty="0">
                <a:solidFill>
                  <a:schemeClr val="tx1"/>
                </a:solidFill>
                <a:effectLst>
                  <a:outerShdw blurRad="38100" dist="38100" dir="2700000" algn="tl">
                    <a:srgbClr val="000000">
                      <a:alpha val="43137"/>
                    </a:srgbClr>
                  </a:outerShdw>
                </a:effectLst>
                <a:latin typeface="Arial" pitchFamily="34" charset="0"/>
              </a:rPr>
              <a:t>Национальные интересы Республики Беларусь в экологической и биологической сферах</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15</a:t>
            </a:fld>
            <a:endParaRPr lang="ru-RU" sz="1000" dirty="0">
              <a:solidFill>
                <a:schemeClr val="tx1"/>
              </a:solidFill>
            </a:endParaRPr>
          </a:p>
        </p:txBody>
      </p:sp>
    </p:spTree>
    <p:extLst>
      <p:ext uri="{BB962C8B-B14F-4D97-AF65-F5344CB8AC3E}">
        <p14:creationId xmlns="" xmlns:p14="http://schemas.microsoft.com/office/powerpoint/2010/main" val="4145198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Республика Беларусь остается Стороной Рамочной Конвенции ООН об изменении климата, Киотского протокола и Парижского соглашения к ней, выполняя обязательства по сокращению выбросов парниковых </a:t>
            </a:r>
            <a:r>
              <a:rPr lang="ru-RU" sz="2400" dirty="0" smtClean="0"/>
              <a:t>газов</a:t>
            </a:r>
            <a:endParaRPr lang="ru-RU" sz="2400" dirty="0"/>
          </a:p>
          <a:p>
            <a:pPr marL="0" indent="0">
              <a:buNone/>
            </a:pPr>
            <a:r>
              <a:rPr lang="ru-RU" sz="2400" dirty="0"/>
              <a:t>По результатам анализа данных о выбросах загрязняющих веществ в атмосферный воздух в 2017–2021 годах установлена тенденция их снижения при незначительных вариациях и изменениях</a:t>
            </a:r>
          </a:p>
        </p:txBody>
      </p:sp>
      <p:sp>
        <p:nvSpPr>
          <p:cNvPr id="6" name="Заголовок 5"/>
          <p:cNvSpPr>
            <a:spLocks noGrp="1"/>
          </p:cNvSpPr>
          <p:nvPr>
            <p:ph type="title"/>
          </p:nvPr>
        </p:nvSpPr>
        <p:spPr>
          <a:xfrm>
            <a:off x="395536"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3. </a:t>
            </a:r>
            <a:r>
              <a:rPr lang="ru-RU" sz="2400" b="1" dirty="0">
                <a:solidFill>
                  <a:schemeClr val="tx1"/>
                </a:solidFill>
                <a:effectLst>
                  <a:outerShdw blurRad="38100" dist="38100" dir="2700000" algn="tl">
                    <a:srgbClr val="000000">
                      <a:alpha val="43137"/>
                    </a:srgbClr>
                  </a:outerShdw>
                </a:effectLst>
                <a:latin typeface="Arial" pitchFamily="34" charset="0"/>
              </a:rPr>
              <a:t>Достигнутые Республикой Беларусь результаты в сфере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16</a:t>
            </a:fld>
            <a:endParaRPr lang="ru-RU" sz="1000" dirty="0">
              <a:solidFill>
                <a:schemeClr val="tx1"/>
              </a:solidFill>
            </a:endParaRPr>
          </a:p>
        </p:txBody>
      </p:sp>
    </p:spTree>
    <p:extLst>
      <p:ext uri="{BB962C8B-B14F-4D97-AF65-F5344CB8AC3E}">
        <p14:creationId xmlns="" xmlns:p14="http://schemas.microsoft.com/office/powerpoint/2010/main" val="4044495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92500" lnSpcReduction="10000"/>
          </a:bodyPr>
          <a:lstStyle/>
          <a:p>
            <a:pPr marL="0" indent="0">
              <a:buNone/>
            </a:pPr>
            <a:r>
              <a:rPr lang="ru-RU" sz="2400" dirty="0"/>
              <a:t>Согласно Парижскому соглашению Беларусь взяла на себя обязательства к 2030 году уменьшить выбросы парниковых газов на 28% по сравнению с 1990 </a:t>
            </a:r>
            <a:r>
              <a:rPr lang="ru-RU" sz="2400" dirty="0" smtClean="0"/>
              <a:t>годом </a:t>
            </a:r>
            <a:endParaRPr lang="ru-RU" sz="2400" dirty="0"/>
          </a:p>
          <a:p>
            <a:pPr marL="0" indent="0">
              <a:buNone/>
            </a:pPr>
            <a:r>
              <a:rPr lang="ru-RU" sz="2400" dirty="0"/>
              <a:t>В 2020 году Республика Беларусь сократила выбросы парниковых газов на 38,9%, а с учетом сектора «Землепользование, изменение землепользования и лесное хозяйство» – на 56,3% к уровню 1990 года. Это свидетельствует о том, что целевой показатель по снижению выбросов парниковых газов к 2025 году выполняется в полном </a:t>
            </a:r>
            <a:r>
              <a:rPr lang="ru-RU" sz="2400" dirty="0" smtClean="0"/>
              <a:t>объеме</a:t>
            </a:r>
            <a:endParaRPr lang="ru-RU" sz="2400" dirty="0"/>
          </a:p>
          <a:p>
            <a:pPr marL="0" indent="0">
              <a:buNone/>
            </a:pPr>
            <a:r>
              <a:rPr lang="ru-RU" sz="2400" dirty="0"/>
              <a:t>Мониторинг атмосферного воздуха, проводимый в 2022 году</a:t>
            </a:r>
          </a:p>
          <a:p>
            <a:pPr marL="0" indent="0">
              <a:buNone/>
            </a:pPr>
            <a:r>
              <a:rPr lang="ru-RU" sz="2400" dirty="0"/>
              <a:t>в 67 пунктах наблюдений, на которых проживает 87% населения городов республики позволяет сделать вывод, что общая картина состояния атмосферного воздуха достаточно благополучна: состояние воздуха оценивалось в основном как очень хорошее, хорошее и умеренное</a:t>
            </a:r>
          </a:p>
        </p:txBody>
      </p:sp>
      <p:sp>
        <p:nvSpPr>
          <p:cNvPr id="6" name="Заголовок 5"/>
          <p:cNvSpPr>
            <a:spLocks noGrp="1"/>
          </p:cNvSpPr>
          <p:nvPr>
            <p:ph type="title"/>
          </p:nvPr>
        </p:nvSpPr>
        <p:spPr>
          <a:xfrm>
            <a:off x="323528"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3. </a:t>
            </a:r>
            <a:r>
              <a:rPr lang="ru-RU" sz="2400" b="1" dirty="0">
                <a:solidFill>
                  <a:schemeClr val="tx1"/>
                </a:solidFill>
                <a:effectLst>
                  <a:outerShdw blurRad="38100" dist="38100" dir="2700000" algn="tl">
                    <a:srgbClr val="000000">
                      <a:alpha val="43137"/>
                    </a:srgbClr>
                  </a:outerShdw>
                </a:effectLst>
                <a:latin typeface="Arial" pitchFamily="34" charset="0"/>
              </a:rPr>
              <a:t>Достигнутые Республикой Беларусь результаты в сфере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17</a:t>
            </a:fld>
            <a:endParaRPr lang="ru-RU" sz="1000" dirty="0">
              <a:solidFill>
                <a:schemeClr val="tx1"/>
              </a:solidFill>
            </a:endParaRPr>
          </a:p>
        </p:txBody>
      </p:sp>
    </p:spTree>
    <p:extLst>
      <p:ext uri="{BB962C8B-B14F-4D97-AF65-F5344CB8AC3E}">
        <p14:creationId xmlns="" xmlns:p14="http://schemas.microsoft.com/office/powerpoint/2010/main" val="1958693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92500"/>
          </a:bodyPr>
          <a:lstStyle/>
          <a:p>
            <a:pPr marL="0" indent="0">
              <a:buNone/>
            </a:pPr>
            <a:r>
              <a:rPr lang="ru-RU" sz="2400" dirty="0"/>
              <a:t>Местными исполнительными и распорядительными органами в текущем году проведены мероприятия по оптимизации количества имеющихся полигонов и мини-полигонов: закрыто 23 мини-полигона, </a:t>
            </a:r>
            <a:r>
              <a:rPr lang="ru-RU" sz="2400" dirty="0" err="1"/>
              <a:t>рекультивирован</a:t>
            </a:r>
            <a:r>
              <a:rPr lang="ru-RU" sz="2400" dirty="0"/>
              <a:t> 61 объект захоронения ТКО (2 полигона и 59 мини-полигонов</a:t>
            </a:r>
            <a:r>
              <a:rPr lang="ru-RU" sz="2400" dirty="0" smtClean="0"/>
              <a:t>)</a:t>
            </a:r>
            <a:endParaRPr lang="ru-RU" sz="2400" dirty="0"/>
          </a:p>
          <a:p>
            <a:pPr marL="0" indent="0">
              <a:buNone/>
            </a:pPr>
            <a:r>
              <a:rPr lang="ru-RU" sz="2400" dirty="0"/>
              <a:t>В Беларуси предусмотрен переход системы управления ТКО с районного на региональный уровень с созданием 16 крупных межрайонных объектов. Суммарная мощность этих объектов составит порядка 1,8 млн т коммунальных отходов в </a:t>
            </a:r>
            <a:r>
              <a:rPr lang="ru-RU" sz="2400" dirty="0" smtClean="0"/>
              <a:t>год </a:t>
            </a:r>
            <a:endParaRPr lang="ru-RU" sz="2400" dirty="0"/>
          </a:p>
          <a:p>
            <a:pPr marL="0" indent="0">
              <a:buNone/>
            </a:pPr>
            <a:r>
              <a:rPr lang="ru-RU" sz="2400" dirty="0"/>
              <a:t>Переход к экономике замкнутого цикла позволит обеспечить экономический рост за счет более эффективного использования имеющихся ресурсов, переработки отходов и производства товаров из вторичных ресурсов</a:t>
            </a:r>
          </a:p>
        </p:txBody>
      </p:sp>
      <p:sp>
        <p:nvSpPr>
          <p:cNvPr id="6" name="Заголовок 5"/>
          <p:cNvSpPr>
            <a:spLocks noGrp="1"/>
          </p:cNvSpPr>
          <p:nvPr>
            <p:ph type="title"/>
          </p:nvPr>
        </p:nvSpPr>
        <p:spPr>
          <a:xfrm>
            <a:off x="467544"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3. </a:t>
            </a:r>
            <a:r>
              <a:rPr lang="ru-RU" sz="2400" b="1" dirty="0">
                <a:solidFill>
                  <a:schemeClr val="tx1"/>
                </a:solidFill>
                <a:effectLst>
                  <a:outerShdw blurRad="38100" dist="38100" dir="2700000" algn="tl">
                    <a:srgbClr val="000000">
                      <a:alpha val="43137"/>
                    </a:srgbClr>
                  </a:outerShdw>
                </a:effectLst>
                <a:latin typeface="Arial" pitchFamily="34" charset="0"/>
              </a:rPr>
              <a:t>Достигнутые Республикой Беларусь результаты в сфере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18</a:t>
            </a:fld>
            <a:endParaRPr lang="ru-RU" sz="1000" dirty="0">
              <a:solidFill>
                <a:schemeClr val="tx1"/>
              </a:solidFill>
            </a:endParaRPr>
          </a:p>
        </p:txBody>
      </p:sp>
    </p:spTree>
    <p:extLst>
      <p:ext uri="{BB962C8B-B14F-4D97-AF65-F5344CB8AC3E}">
        <p14:creationId xmlns="" xmlns:p14="http://schemas.microsoft.com/office/powerpoint/2010/main" val="78582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92500" lnSpcReduction="10000"/>
          </a:bodyPr>
          <a:lstStyle/>
          <a:p>
            <a:pPr marL="0" indent="0">
              <a:buNone/>
            </a:pPr>
            <a:r>
              <a:rPr lang="ru-RU" sz="2400" dirty="0"/>
              <a:t>На поступательное возвращение пострадавших территорий к нормальной жизни нацелена вся государственная политика Беларуси. Поэтому каждый год Президент приезжает в эти районы и лично встречается с теми, кто продолжает жить в этих местах, растить детей, работать и любить свой </a:t>
            </a:r>
            <a:r>
              <a:rPr lang="ru-RU" sz="2400" dirty="0" smtClean="0"/>
              <a:t>край</a:t>
            </a:r>
            <a:endParaRPr lang="ru-RU" sz="2400" dirty="0"/>
          </a:p>
          <a:p>
            <a:pPr marL="0" indent="0">
              <a:buNone/>
            </a:pPr>
            <a:r>
              <a:rPr lang="ru-RU" sz="2400" dirty="0"/>
              <a:t>Всего более чем за четверть века в Беларуси реализовано пять госпрограмм по преодолению последствий катастрофы на Чернобыльской АЭС (на выполнение их мероприятий направлено в эквиваленте более 19 млрд долларов США). На сегодняшний день в республике реализуется шестая государственная программа на 2021–2025 годы, общий объем финансирования которой составляет почти 3 млрд рублей (в 2021 году на выполнение мероприятий госпрограммы фактически </a:t>
            </a:r>
            <a:r>
              <a:rPr lang="ru-RU" sz="2400" dirty="0" smtClean="0"/>
              <a:t>использовано</a:t>
            </a:r>
            <a:endParaRPr lang="ru-RU" sz="2400" dirty="0"/>
          </a:p>
          <a:p>
            <a:pPr marL="0" indent="0">
              <a:buNone/>
            </a:pPr>
            <a:r>
              <a:rPr lang="ru-RU" sz="2400" dirty="0"/>
              <a:t>538,7 млн рублей, в 2022 году – 568,7 млн рублей</a:t>
            </a:r>
            <a:r>
              <a:rPr lang="ru-RU" sz="2400" dirty="0" smtClean="0"/>
              <a:t>)</a:t>
            </a:r>
            <a:endParaRPr lang="ru-RU" sz="2400" dirty="0"/>
          </a:p>
        </p:txBody>
      </p:sp>
      <p:sp>
        <p:nvSpPr>
          <p:cNvPr id="6" name="Заголовок 5"/>
          <p:cNvSpPr>
            <a:spLocks noGrp="1"/>
          </p:cNvSpPr>
          <p:nvPr>
            <p:ph type="title"/>
          </p:nvPr>
        </p:nvSpPr>
        <p:spPr>
          <a:xfrm>
            <a:off x="395536"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3. </a:t>
            </a:r>
            <a:r>
              <a:rPr lang="ru-RU" sz="2400" b="1" dirty="0">
                <a:solidFill>
                  <a:schemeClr val="tx1"/>
                </a:solidFill>
                <a:effectLst>
                  <a:outerShdw blurRad="38100" dist="38100" dir="2700000" algn="tl">
                    <a:srgbClr val="000000">
                      <a:alpha val="43137"/>
                    </a:srgbClr>
                  </a:outerShdw>
                </a:effectLst>
                <a:latin typeface="Arial" pitchFamily="34" charset="0"/>
              </a:rPr>
              <a:t>Достигнутые Республикой Беларусь результаты в сфере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19</a:t>
            </a:fld>
            <a:endParaRPr lang="ru-RU" sz="1000" dirty="0">
              <a:solidFill>
                <a:schemeClr val="tx1"/>
              </a:solidFill>
            </a:endParaRPr>
          </a:p>
        </p:txBody>
      </p:sp>
    </p:spTree>
    <p:extLst>
      <p:ext uri="{BB962C8B-B14F-4D97-AF65-F5344CB8AC3E}">
        <p14:creationId xmlns="" xmlns:p14="http://schemas.microsoft.com/office/powerpoint/2010/main" val="114863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smtClean="0"/>
              <a:t>Охрана </a:t>
            </a:r>
            <a:r>
              <a:rPr lang="ru-RU" sz="2400" dirty="0"/>
              <a:t>окружающей среды и экологическая безопасность постоянно находятся в сфере пристального внимания белорусского </a:t>
            </a:r>
            <a:r>
              <a:rPr lang="ru-RU" sz="2400" dirty="0" smtClean="0"/>
              <a:t>руководства </a:t>
            </a:r>
            <a:endParaRPr lang="ru-RU" sz="2400" dirty="0"/>
          </a:p>
          <a:p>
            <a:pPr marL="0" indent="0">
              <a:buNone/>
            </a:pPr>
            <a:r>
              <a:rPr lang="ru-RU" sz="2400" dirty="0"/>
              <a:t>В последнее время все большую значимость в системе защиты национальных интересов Республики Беларусь приобретают вопросы обеспечения биологической безопасности. Данная проблематика образует отдельную сферу национальной безопасности с ее рисками, вызовами, угрозами, их источниками, уникальными мерами </a:t>
            </a:r>
            <a:r>
              <a:rPr lang="ru-RU" sz="2400" dirty="0" smtClean="0"/>
              <a:t>противодействия</a:t>
            </a:r>
            <a:endParaRPr lang="ru-RU" sz="2400" dirty="0"/>
          </a:p>
        </p:txBody>
      </p:sp>
      <p:sp>
        <p:nvSpPr>
          <p:cNvPr id="6" name="Заголовок 5"/>
          <p:cNvSpPr>
            <a:spLocks noGrp="1"/>
          </p:cNvSpPr>
          <p:nvPr>
            <p:ph type="title"/>
          </p:nvPr>
        </p:nvSpPr>
        <p:spPr>
          <a:xfrm>
            <a:off x="1331640" y="332656"/>
            <a:ext cx="7704856" cy="461665"/>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Введение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a:t>
            </a:fld>
            <a:endParaRPr lang="ru-RU" sz="1000" dirty="0">
              <a:solidFill>
                <a:schemeClr val="tx1"/>
              </a:solidFill>
            </a:endParaRPr>
          </a:p>
        </p:txBody>
      </p:sp>
    </p:spTree>
    <p:extLst>
      <p:ext uri="{BB962C8B-B14F-4D97-AF65-F5344CB8AC3E}">
        <p14:creationId xmlns="" xmlns:p14="http://schemas.microsoft.com/office/powerpoint/2010/main" val="1298118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За послеаварийный период радиационная обстановка на сельскохозяйственных землях значительно улучшилась. Концентрация долгоживущих радионуклидов цезия-137 и стронция-90 в почве уменьшилась почти на половину только по причине естественного распада. Наблюдается постепенное уменьшение площади используемых загрязненных земель вследствие перехода их в категорию </a:t>
            </a:r>
            <a:r>
              <a:rPr lang="ru-RU" sz="2400" dirty="0" smtClean="0"/>
              <a:t>незагрязненных</a:t>
            </a:r>
            <a:endParaRPr lang="ru-RU" sz="2400" dirty="0"/>
          </a:p>
          <a:p>
            <a:pPr marL="0" indent="0">
              <a:buNone/>
            </a:pPr>
            <a:r>
              <a:rPr lang="ru-RU" sz="2400" dirty="0"/>
              <a:t>Внедрены технологии оптимизации агрохимических свойств почв и возделывания сельскохозяйственных культур. Они позволяют снижать переход радионуклидов из почвы в растения и конечную продукцию (цезия-137 – до 4–6 раз, а стронция-90 – до 2–3 раз)</a:t>
            </a:r>
          </a:p>
        </p:txBody>
      </p:sp>
      <p:sp>
        <p:nvSpPr>
          <p:cNvPr id="6" name="Заголовок 5"/>
          <p:cNvSpPr>
            <a:spLocks noGrp="1"/>
          </p:cNvSpPr>
          <p:nvPr>
            <p:ph type="title"/>
          </p:nvPr>
        </p:nvSpPr>
        <p:spPr>
          <a:xfrm>
            <a:off x="323528"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3. </a:t>
            </a:r>
            <a:r>
              <a:rPr lang="ru-RU" sz="2400" b="1" dirty="0">
                <a:solidFill>
                  <a:schemeClr val="tx1"/>
                </a:solidFill>
                <a:effectLst>
                  <a:outerShdw blurRad="38100" dist="38100" dir="2700000" algn="tl">
                    <a:srgbClr val="000000">
                      <a:alpha val="43137"/>
                    </a:srgbClr>
                  </a:outerShdw>
                </a:effectLst>
                <a:latin typeface="Arial" pitchFamily="34" charset="0"/>
              </a:rPr>
              <a:t>Достигнутые Республикой Беларусь результаты в сфере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20</a:t>
            </a:fld>
            <a:endParaRPr lang="ru-RU" sz="1000" dirty="0">
              <a:solidFill>
                <a:schemeClr val="tx1"/>
              </a:solidFill>
            </a:endParaRPr>
          </a:p>
        </p:txBody>
      </p:sp>
    </p:spTree>
    <p:extLst>
      <p:ext uri="{BB962C8B-B14F-4D97-AF65-F5344CB8AC3E}">
        <p14:creationId xmlns="" xmlns:p14="http://schemas.microsoft.com/office/powerpoint/2010/main" val="226310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«Я неоднократно подчеркивал, что радиационная безопасность и надежность эксплуатации атомной станции – это приоритет из приоритетов, – заявил Глава государства </a:t>
            </a:r>
            <a:r>
              <a:rPr lang="ru-RU" sz="2400" dirty="0" err="1"/>
              <a:t>А.Г.Лукашенко</a:t>
            </a:r>
            <a:r>
              <a:rPr lang="ru-RU" sz="2400" dirty="0"/>
              <a:t> 6 марта 2023 г. на совещании по вопросам </a:t>
            </a:r>
            <a:r>
              <a:rPr lang="ru-RU" sz="2400" dirty="0" err="1"/>
              <a:t>БелАЭС</a:t>
            </a:r>
            <a:r>
              <a:rPr lang="ru-RU" sz="2400" dirty="0"/>
              <a:t>. – Мы долго обсуждали эти вопросы на этапе принятия серьезнейшего решения о строительстве станции, учли весь мировой опыт. Здесь используются высочайшие технологии. Это – достояние нашего народа»</a:t>
            </a:r>
          </a:p>
        </p:txBody>
      </p:sp>
      <p:sp>
        <p:nvSpPr>
          <p:cNvPr id="6" name="Заголовок 5"/>
          <p:cNvSpPr>
            <a:spLocks noGrp="1"/>
          </p:cNvSpPr>
          <p:nvPr>
            <p:ph type="title"/>
          </p:nvPr>
        </p:nvSpPr>
        <p:spPr>
          <a:xfrm>
            <a:off x="395536"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3. </a:t>
            </a:r>
            <a:r>
              <a:rPr lang="ru-RU" sz="2400" b="1" dirty="0">
                <a:solidFill>
                  <a:schemeClr val="tx1"/>
                </a:solidFill>
                <a:effectLst>
                  <a:outerShdw blurRad="38100" dist="38100" dir="2700000" algn="tl">
                    <a:srgbClr val="000000">
                      <a:alpha val="43137"/>
                    </a:srgbClr>
                  </a:outerShdw>
                </a:effectLst>
                <a:latin typeface="Arial" pitchFamily="34" charset="0"/>
              </a:rPr>
              <a:t>Достигнутые Республикой Беларусь результаты в сфере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21</a:t>
            </a:fld>
            <a:endParaRPr lang="ru-RU" sz="1000" dirty="0">
              <a:solidFill>
                <a:schemeClr val="tx1"/>
              </a:solidFill>
            </a:endParaRPr>
          </a:p>
        </p:txBody>
      </p:sp>
    </p:spTree>
    <p:extLst>
      <p:ext uri="{BB962C8B-B14F-4D97-AF65-F5344CB8AC3E}">
        <p14:creationId xmlns="" xmlns:p14="http://schemas.microsoft.com/office/powerpoint/2010/main" val="595827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92500"/>
          </a:bodyPr>
          <a:lstStyle/>
          <a:p>
            <a:pPr marL="0" indent="0">
              <a:buNone/>
            </a:pPr>
            <a:r>
              <a:rPr lang="ru-RU" sz="2400" dirty="0"/>
              <a:t>Радиационный контроль по линии Государственного таможенного комитета осуществляется при помощи стационарных систем радиационного контроля в целях выявления товаров, транспортных средств и физических лиц с уровнем ионизирующего излучения, превышающим естественный радиационный фон для данной </a:t>
            </a:r>
            <a:r>
              <a:rPr lang="ru-RU" sz="2400" dirty="0" smtClean="0"/>
              <a:t>местности</a:t>
            </a:r>
          </a:p>
          <a:p>
            <a:pPr marL="0" indent="0">
              <a:buNone/>
            </a:pPr>
            <a:r>
              <a:rPr lang="ru-RU" sz="2400" dirty="0"/>
              <a:t>Отдельные категории товаров контролируются в рамках мер экспортного </a:t>
            </a:r>
            <a:r>
              <a:rPr lang="ru-RU" sz="2400" dirty="0" smtClean="0"/>
              <a:t>контроля</a:t>
            </a:r>
            <a:endParaRPr lang="ru-RU" sz="2400" dirty="0"/>
          </a:p>
          <a:p>
            <a:pPr marL="0" indent="0">
              <a:buNone/>
            </a:pPr>
            <a:r>
              <a:rPr lang="ru-RU" sz="2400" dirty="0"/>
              <a:t>Согласно результатам Национальной системы мониторинга окружающей среды в Республике Беларусь, ситуация в природоохранной сфере стабильная. Основное внимание уделяется контролю за радиационным воздействием от выбросов и сбросов радиоактивных веществ в атмосферу, водные и наземные </a:t>
            </a:r>
            <a:r>
              <a:rPr lang="ru-RU" sz="2400" dirty="0" smtClean="0"/>
              <a:t>экосистемы</a:t>
            </a:r>
            <a:endParaRPr lang="ru-RU" sz="2400" dirty="0"/>
          </a:p>
        </p:txBody>
      </p:sp>
      <p:sp>
        <p:nvSpPr>
          <p:cNvPr id="6" name="Заголовок 5"/>
          <p:cNvSpPr>
            <a:spLocks noGrp="1"/>
          </p:cNvSpPr>
          <p:nvPr>
            <p:ph type="title"/>
          </p:nvPr>
        </p:nvSpPr>
        <p:spPr>
          <a:xfrm>
            <a:off x="395536"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3. </a:t>
            </a:r>
            <a:r>
              <a:rPr lang="ru-RU" sz="2400" b="1" dirty="0">
                <a:solidFill>
                  <a:schemeClr val="tx1"/>
                </a:solidFill>
                <a:effectLst>
                  <a:outerShdw blurRad="38100" dist="38100" dir="2700000" algn="tl">
                    <a:srgbClr val="000000">
                      <a:alpha val="43137"/>
                    </a:srgbClr>
                  </a:outerShdw>
                </a:effectLst>
                <a:latin typeface="Arial" pitchFamily="34" charset="0"/>
              </a:rPr>
              <a:t>Достигнутые Республикой Беларусь результаты в сфере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22</a:t>
            </a:fld>
            <a:endParaRPr lang="ru-RU" sz="1000" dirty="0">
              <a:solidFill>
                <a:schemeClr val="tx1"/>
              </a:solidFill>
            </a:endParaRPr>
          </a:p>
        </p:txBody>
      </p:sp>
    </p:spTree>
    <p:extLst>
      <p:ext uri="{BB962C8B-B14F-4D97-AF65-F5344CB8AC3E}">
        <p14:creationId xmlns="" xmlns:p14="http://schemas.microsoft.com/office/powerpoint/2010/main" val="3190100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lnSpcReduction="10000"/>
          </a:bodyPr>
          <a:lstStyle/>
          <a:p>
            <a:pPr marL="0" indent="0">
              <a:buNone/>
            </a:pPr>
            <a:r>
              <a:rPr lang="ru-RU" sz="2400" dirty="0"/>
              <a:t>В Беларуси особое внимание уделяется обеспечению выполнения международных конвенций и подписанных к ним протоколов в области охраны окружающей среды, разработке национальных механизмов их реализации, а также активизации сотрудничества с органами управления </a:t>
            </a:r>
            <a:r>
              <a:rPr lang="ru-RU" sz="2400" dirty="0" smtClean="0"/>
              <a:t>конвенциями</a:t>
            </a:r>
          </a:p>
          <a:p>
            <a:pPr marL="0" indent="0">
              <a:buNone/>
            </a:pPr>
            <a:r>
              <a:rPr lang="ru-RU" sz="2400" dirty="0" smtClean="0"/>
              <a:t>Республика </a:t>
            </a:r>
            <a:r>
              <a:rPr lang="ru-RU" sz="2400" dirty="0"/>
              <a:t>Беларусь активно выступает на международной арене за укрепление биологической </a:t>
            </a:r>
            <a:r>
              <a:rPr lang="ru-RU" sz="2400" dirty="0" smtClean="0"/>
              <a:t>безопасности</a:t>
            </a:r>
            <a:endParaRPr lang="ru-RU" sz="2400" dirty="0"/>
          </a:p>
          <a:p>
            <a:pPr marL="0" indent="0">
              <a:buNone/>
            </a:pPr>
            <a:r>
              <a:rPr lang="ru-RU" sz="2400" dirty="0"/>
              <a:t>С 1975 года Беларусь является участницей Конвенции о запрещении разработки, производства и накопления запасов бактериологического (биологического) и токсинного оружия и об их </a:t>
            </a:r>
            <a:r>
              <a:rPr lang="ru-RU" sz="2400" dirty="0" smtClean="0"/>
              <a:t>уничтожении</a:t>
            </a:r>
          </a:p>
        </p:txBody>
      </p:sp>
      <p:sp>
        <p:nvSpPr>
          <p:cNvPr id="6" name="Заголовок 5"/>
          <p:cNvSpPr>
            <a:spLocks noGrp="1"/>
          </p:cNvSpPr>
          <p:nvPr>
            <p:ph type="title"/>
          </p:nvPr>
        </p:nvSpPr>
        <p:spPr>
          <a:xfrm>
            <a:off x="395536" y="0"/>
            <a:ext cx="7704856" cy="1200329"/>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4. </a:t>
            </a:r>
            <a:r>
              <a:rPr lang="ru-RU" sz="2400" b="1" dirty="0">
                <a:solidFill>
                  <a:schemeClr val="tx1"/>
                </a:solidFill>
                <a:effectLst>
                  <a:outerShdw blurRad="38100" dist="38100" dir="2700000" algn="tl">
                    <a:srgbClr val="000000">
                      <a:alpha val="43137"/>
                    </a:srgbClr>
                  </a:outerShdw>
                </a:effectLst>
                <a:latin typeface="Arial" pitchFamily="34" charset="0"/>
              </a:rPr>
              <a:t>Международное сотрудничество Республики Беларусь по вопросам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23</a:t>
            </a:fld>
            <a:endParaRPr lang="ru-RU" sz="1000" dirty="0">
              <a:solidFill>
                <a:schemeClr val="tx1"/>
              </a:solidFill>
            </a:endParaRPr>
          </a:p>
        </p:txBody>
      </p:sp>
    </p:spTree>
    <p:extLst>
      <p:ext uri="{BB962C8B-B14F-4D97-AF65-F5344CB8AC3E}">
        <p14:creationId xmlns="" xmlns:p14="http://schemas.microsoft.com/office/powerpoint/2010/main" val="92676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smtClean="0"/>
              <a:t>В </a:t>
            </a:r>
            <a:r>
              <a:rPr lang="ru-RU" sz="2400" dirty="0"/>
              <a:t>2021 году учрежден Координационный совет уполномоченных органов государств – членов ОДКБ по вопросам биологической безопасности. Первое заседание Координационного совета прошло 15 декабря 2022 г. в </a:t>
            </a:r>
            <a:r>
              <a:rPr lang="ru-RU" sz="2400" dirty="0" err="1"/>
              <a:t>г.Санкт</a:t>
            </a:r>
            <a:r>
              <a:rPr lang="ru-RU" sz="2400" dirty="0"/>
              <a:t>-Петербурге, очередная встреча запланирована в </a:t>
            </a:r>
            <a:r>
              <a:rPr lang="ru-RU" sz="2400" dirty="0" err="1"/>
              <a:t>г.Минске</a:t>
            </a:r>
            <a:r>
              <a:rPr lang="ru-RU" sz="2400" dirty="0"/>
              <a:t> в июле текущего года.</a:t>
            </a:r>
          </a:p>
          <a:p>
            <a:pPr marL="0" indent="0">
              <a:buNone/>
            </a:pPr>
            <a:r>
              <a:rPr lang="ru-RU" sz="2400" dirty="0"/>
              <a:t>В рамках белорусско-российского стратегического партнерства </a:t>
            </a:r>
            <a:r>
              <a:rPr lang="ru-RU" sz="2400" dirty="0" smtClean="0"/>
              <a:t>19 </a:t>
            </a:r>
            <a:r>
              <a:rPr lang="ru-RU" sz="2400" dirty="0"/>
              <a:t>января 2023 г. в </a:t>
            </a:r>
            <a:r>
              <a:rPr lang="ru-RU" sz="2400" dirty="0" err="1"/>
              <a:t>г.Минске</a:t>
            </a:r>
            <a:r>
              <a:rPr lang="ru-RU" sz="2400" dirty="0"/>
              <a:t> был подписан Меморандум о взаимопонимании между Правительством Республики Беларусь и Правительством Российской Федерации по вопросам обеспечения биологической </a:t>
            </a:r>
            <a:r>
              <a:rPr lang="ru-RU" sz="2400" dirty="0" smtClean="0"/>
              <a:t>безопасности</a:t>
            </a:r>
            <a:endParaRPr lang="ru-RU" sz="2400" dirty="0"/>
          </a:p>
        </p:txBody>
      </p:sp>
      <p:sp>
        <p:nvSpPr>
          <p:cNvPr id="6" name="Заголовок 5"/>
          <p:cNvSpPr>
            <a:spLocks noGrp="1"/>
          </p:cNvSpPr>
          <p:nvPr>
            <p:ph type="title"/>
          </p:nvPr>
        </p:nvSpPr>
        <p:spPr>
          <a:xfrm>
            <a:off x="323528" y="0"/>
            <a:ext cx="7704856" cy="1200329"/>
          </a:xfrm>
          <a:prstGeom prst="rect">
            <a:avLst/>
          </a:prstGeom>
        </p:spPr>
        <p:txBody>
          <a:bodyPr wrap="square">
            <a:spAutoFit/>
          </a:bodyPr>
          <a:lstStyle/>
          <a:p>
            <a:r>
              <a:rPr lang="ru-RU" sz="2400" b="1" dirty="0">
                <a:solidFill>
                  <a:schemeClr val="tx1"/>
                </a:solidFill>
                <a:effectLst>
                  <a:outerShdw blurRad="38100" dist="38100" dir="2700000" algn="tl">
                    <a:srgbClr val="000000">
                      <a:alpha val="43137"/>
                    </a:srgbClr>
                  </a:outerShdw>
                </a:effectLst>
                <a:latin typeface="Arial" pitchFamily="34" charset="0"/>
              </a:rPr>
              <a:t>4. Международное сотрудничество Республики Беларусь по вопросам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24</a:t>
            </a:fld>
            <a:endParaRPr lang="ru-RU" sz="1000" dirty="0">
              <a:solidFill>
                <a:schemeClr val="tx1"/>
              </a:solidFill>
            </a:endParaRPr>
          </a:p>
        </p:txBody>
      </p:sp>
    </p:spTree>
    <p:extLst>
      <p:ext uri="{BB962C8B-B14F-4D97-AF65-F5344CB8AC3E}">
        <p14:creationId xmlns="" xmlns:p14="http://schemas.microsoft.com/office/powerpoint/2010/main" val="2825591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В результате своевременно принятых мер за последние годы не регистрировались случаи заноса, возникновения и распространения на территории Республики Беларусь инфекционных заболеваний, представляющих чрезвычайную ситуацию в области общественного здравоохранения санитарно-эпидемиологического характера</a:t>
            </a:r>
          </a:p>
        </p:txBody>
      </p:sp>
      <p:sp>
        <p:nvSpPr>
          <p:cNvPr id="6" name="Заголовок 5"/>
          <p:cNvSpPr>
            <a:spLocks noGrp="1"/>
          </p:cNvSpPr>
          <p:nvPr>
            <p:ph type="title"/>
          </p:nvPr>
        </p:nvSpPr>
        <p:spPr>
          <a:xfrm>
            <a:off x="467544" y="0"/>
            <a:ext cx="7704856" cy="1200329"/>
          </a:xfrm>
          <a:prstGeom prst="rect">
            <a:avLst/>
          </a:prstGeom>
        </p:spPr>
        <p:txBody>
          <a:bodyPr wrap="square">
            <a:spAutoFit/>
          </a:bodyPr>
          <a:lstStyle/>
          <a:p>
            <a:r>
              <a:rPr lang="ru-RU" sz="2400" b="1" dirty="0">
                <a:solidFill>
                  <a:schemeClr val="tx1"/>
                </a:solidFill>
                <a:effectLst>
                  <a:outerShdw blurRad="38100" dist="38100" dir="2700000" algn="tl">
                    <a:srgbClr val="000000">
                      <a:alpha val="43137"/>
                    </a:srgbClr>
                  </a:outerShdw>
                </a:effectLst>
                <a:latin typeface="Arial" pitchFamily="34" charset="0"/>
              </a:rPr>
              <a:t>4. Международное сотрудничество Республики Беларусь по вопросам обеспечения экологической и биологической безопасности</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25</a:t>
            </a:fld>
            <a:endParaRPr lang="ru-RU" sz="1000" dirty="0">
              <a:solidFill>
                <a:schemeClr val="tx1"/>
              </a:solidFill>
            </a:endParaRPr>
          </a:p>
        </p:txBody>
      </p:sp>
    </p:spTree>
    <p:extLst>
      <p:ext uri="{BB962C8B-B14F-4D97-AF65-F5344CB8AC3E}">
        <p14:creationId xmlns="" xmlns:p14="http://schemas.microsoft.com/office/powerpoint/2010/main" val="4187570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Вопросы обеспечения экологической и биологической безопасности не могут быть решены только за счет рационального использования имеющихся ресурсов, природоохранной, восстанавливающей и созидательной экологической деятельности. Необходима переориентация ценностей каждого гражданина в отношении к окружающей </a:t>
            </a:r>
            <a:r>
              <a:rPr lang="ru-RU" sz="2400" dirty="0" smtClean="0"/>
              <a:t>среде</a:t>
            </a:r>
            <a:endParaRPr lang="ru-RU" sz="2400" dirty="0"/>
          </a:p>
        </p:txBody>
      </p:sp>
      <p:sp>
        <p:nvSpPr>
          <p:cNvPr id="6" name="Заголовок 5"/>
          <p:cNvSpPr>
            <a:spLocks noGrp="1"/>
          </p:cNvSpPr>
          <p:nvPr>
            <p:ph type="title"/>
          </p:nvPr>
        </p:nvSpPr>
        <p:spPr>
          <a:xfrm>
            <a:off x="395536" y="188640"/>
            <a:ext cx="7704856" cy="830997"/>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5. </a:t>
            </a:r>
            <a:r>
              <a:rPr lang="ru-RU" sz="2400" b="1" dirty="0">
                <a:solidFill>
                  <a:schemeClr val="tx1"/>
                </a:solidFill>
                <a:effectLst>
                  <a:outerShdw blurRad="38100" dist="38100" dir="2700000" algn="tl">
                    <a:srgbClr val="000000">
                      <a:alpha val="43137"/>
                    </a:srgbClr>
                  </a:outerShdw>
                </a:effectLst>
                <a:latin typeface="Arial" pitchFamily="34" charset="0"/>
              </a:rPr>
              <a:t>Повышение уровня экологической культуры в белорусском обществе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26</a:t>
            </a:fld>
            <a:endParaRPr lang="ru-RU" sz="1000" dirty="0">
              <a:solidFill>
                <a:schemeClr val="tx1"/>
              </a:solidFill>
            </a:endParaRPr>
          </a:p>
        </p:txBody>
      </p:sp>
    </p:spTree>
    <p:extLst>
      <p:ext uri="{BB962C8B-B14F-4D97-AF65-F5344CB8AC3E}">
        <p14:creationId xmlns="" xmlns:p14="http://schemas.microsoft.com/office/powerpoint/2010/main" val="3398950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70000" lnSpcReduction="20000"/>
          </a:bodyPr>
          <a:lstStyle/>
          <a:p>
            <a:pPr marL="0" indent="0">
              <a:buNone/>
            </a:pPr>
            <a:r>
              <a:rPr lang="ru-RU" sz="2400" dirty="0">
                <a:solidFill>
                  <a:schemeClr val="tx1"/>
                </a:solidFill>
              </a:rPr>
              <a:t>В числе правил экологического поведения человека в быту:</a:t>
            </a:r>
          </a:p>
          <a:p>
            <a:r>
              <a:rPr lang="ru-RU" sz="2400" dirty="0">
                <a:solidFill>
                  <a:schemeClr val="tx1"/>
                </a:solidFill>
              </a:rPr>
              <a:t>переход от транспортных средств с двигателем внутреннего сгорания, потребляющих </a:t>
            </a:r>
            <a:r>
              <a:rPr lang="ru-RU" sz="2400" dirty="0" err="1">
                <a:solidFill>
                  <a:schemeClr val="tx1"/>
                </a:solidFill>
              </a:rPr>
              <a:t>невозобновляемые</a:t>
            </a:r>
            <a:r>
              <a:rPr lang="ru-RU" sz="2400" dirty="0">
                <a:solidFill>
                  <a:schemeClr val="tx1"/>
                </a:solidFill>
              </a:rPr>
              <a:t> ресурсы и загрязняющих окружающую среду, к более безопасным и экологически чистым видам автотранспорта (например, электромобиль</a:t>
            </a:r>
            <a:r>
              <a:rPr lang="ru-RU" sz="2400" dirty="0" smtClean="0">
                <a:solidFill>
                  <a:schemeClr val="tx1"/>
                </a:solidFill>
              </a:rPr>
              <a:t>)</a:t>
            </a:r>
          </a:p>
          <a:p>
            <a:r>
              <a:rPr lang="ru-RU" sz="2400" dirty="0">
                <a:solidFill>
                  <a:schemeClr val="tx1"/>
                </a:solidFill>
              </a:rPr>
              <a:t>правильная эксплуатация и утилизация шин с целью дальнейшей переработки (имеет большое значение для улучшения экологической ситуации на дорогах</a:t>
            </a:r>
            <a:r>
              <a:rPr lang="ru-RU" sz="2400" dirty="0" smtClean="0">
                <a:solidFill>
                  <a:schemeClr val="tx1"/>
                </a:solidFill>
              </a:rPr>
              <a:t>)</a:t>
            </a:r>
            <a:endParaRPr lang="ru-RU" sz="2400" dirty="0">
              <a:solidFill>
                <a:schemeClr val="tx1"/>
              </a:solidFill>
            </a:endParaRPr>
          </a:p>
          <a:p>
            <a:r>
              <a:rPr lang="ru-RU" sz="2400" dirty="0">
                <a:solidFill>
                  <a:schemeClr val="tx1"/>
                </a:solidFill>
              </a:rPr>
              <a:t>установка </a:t>
            </a:r>
            <a:r>
              <a:rPr lang="ru-RU" sz="2400" dirty="0" err="1">
                <a:solidFill>
                  <a:schemeClr val="tx1"/>
                </a:solidFill>
              </a:rPr>
              <a:t>водосчетчиков</a:t>
            </a:r>
            <a:r>
              <a:rPr lang="ru-RU" sz="2400" dirty="0">
                <a:solidFill>
                  <a:schemeClr val="tx1"/>
                </a:solidFill>
              </a:rPr>
              <a:t> (позволяет снижать водопотребление</a:t>
            </a:r>
            <a:r>
              <a:rPr lang="ru-RU" sz="2400" dirty="0" smtClean="0">
                <a:solidFill>
                  <a:schemeClr val="tx1"/>
                </a:solidFill>
              </a:rPr>
              <a:t>)</a:t>
            </a:r>
            <a:endParaRPr lang="ru-RU" sz="2400" dirty="0">
              <a:solidFill>
                <a:schemeClr val="tx1"/>
              </a:solidFill>
            </a:endParaRPr>
          </a:p>
          <a:p>
            <a:r>
              <a:rPr lang="ru-RU" sz="2400" dirty="0">
                <a:solidFill>
                  <a:schemeClr val="tx1"/>
                </a:solidFill>
              </a:rPr>
              <a:t>установка котлов отопления в частных домах с гибридной системой (электро- и </a:t>
            </a:r>
            <a:r>
              <a:rPr lang="ru-RU" sz="2400" dirty="0" err="1">
                <a:solidFill>
                  <a:schemeClr val="tx1"/>
                </a:solidFill>
              </a:rPr>
              <a:t>пеллетной</a:t>
            </a:r>
            <a:r>
              <a:rPr lang="ru-RU" sz="2400" dirty="0" smtClean="0">
                <a:solidFill>
                  <a:schemeClr val="tx1"/>
                </a:solidFill>
              </a:rPr>
              <a:t>)</a:t>
            </a:r>
            <a:endParaRPr lang="ru-RU" sz="2400" dirty="0">
              <a:solidFill>
                <a:schemeClr val="tx1"/>
              </a:solidFill>
            </a:endParaRPr>
          </a:p>
          <a:p>
            <a:r>
              <a:rPr lang="ru-RU" sz="2400" dirty="0">
                <a:solidFill>
                  <a:schemeClr val="tx1"/>
                </a:solidFill>
              </a:rPr>
              <a:t>замена устаревших неэффективных приборов домашнего обихода на современные (чайники, утюги, лампочки, системы обогрева и т.д</a:t>
            </a:r>
            <a:r>
              <a:rPr lang="ru-RU" sz="2400" dirty="0" smtClean="0">
                <a:solidFill>
                  <a:schemeClr val="tx1"/>
                </a:solidFill>
              </a:rPr>
              <a:t>.)</a:t>
            </a:r>
            <a:endParaRPr lang="ru-RU" sz="2400" dirty="0">
              <a:solidFill>
                <a:schemeClr val="tx1"/>
              </a:solidFill>
            </a:endParaRPr>
          </a:p>
          <a:p>
            <a:r>
              <a:rPr lang="ru-RU" sz="2400" dirty="0">
                <a:solidFill>
                  <a:schemeClr val="tx1"/>
                </a:solidFill>
              </a:rPr>
              <a:t>раздельный сбор твердых коммунальных отходов, в том числе отработанных элементов </a:t>
            </a:r>
            <a:r>
              <a:rPr lang="ru-RU" sz="2400" dirty="0" smtClean="0">
                <a:solidFill>
                  <a:schemeClr val="tx1"/>
                </a:solidFill>
              </a:rPr>
              <a:t>питания</a:t>
            </a:r>
            <a:endParaRPr lang="ru-RU" sz="2400" dirty="0">
              <a:solidFill>
                <a:schemeClr val="tx1"/>
              </a:solidFill>
            </a:endParaRPr>
          </a:p>
          <a:p>
            <a:r>
              <a:rPr lang="ru-RU" sz="2400" dirty="0">
                <a:solidFill>
                  <a:schemeClr val="tx1"/>
                </a:solidFill>
              </a:rPr>
              <a:t>использование качественных и экологически чистых строительных и отделочных материалов при возведении любых построек (дома, бани и т.д</a:t>
            </a:r>
            <a:r>
              <a:rPr lang="ru-RU" sz="2400" dirty="0" smtClean="0">
                <a:solidFill>
                  <a:schemeClr val="tx1"/>
                </a:solidFill>
              </a:rPr>
              <a:t>.)</a:t>
            </a:r>
            <a:endParaRPr lang="ru-RU" sz="2400" dirty="0">
              <a:solidFill>
                <a:schemeClr val="tx1"/>
              </a:solidFill>
            </a:endParaRPr>
          </a:p>
          <a:p>
            <a:r>
              <a:rPr lang="ru-RU" sz="2400" dirty="0">
                <a:solidFill>
                  <a:schemeClr val="tx1"/>
                </a:solidFill>
              </a:rPr>
              <a:t>отказ от применения одноразовой пластиковой посуды и др</a:t>
            </a:r>
            <a:r>
              <a:rPr lang="ru-RU" sz="2400" dirty="0" smtClean="0">
                <a:solidFill>
                  <a:schemeClr val="tx1"/>
                </a:solidFill>
              </a:rPr>
              <a:t>.</a:t>
            </a:r>
            <a:endParaRPr lang="ru-RU" sz="2400" dirty="0">
              <a:solidFill>
                <a:schemeClr val="tx1"/>
              </a:solidFill>
            </a:endParaRPr>
          </a:p>
        </p:txBody>
      </p:sp>
      <p:sp>
        <p:nvSpPr>
          <p:cNvPr id="6" name="Заголовок 5"/>
          <p:cNvSpPr>
            <a:spLocks noGrp="1"/>
          </p:cNvSpPr>
          <p:nvPr>
            <p:ph type="title"/>
          </p:nvPr>
        </p:nvSpPr>
        <p:spPr>
          <a:xfrm>
            <a:off x="395536" y="188640"/>
            <a:ext cx="7704856" cy="830997"/>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5. </a:t>
            </a:r>
            <a:r>
              <a:rPr lang="ru-RU" sz="2400" b="1" dirty="0">
                <a:solidFill>
                  <a:schemeClr val="tx1"/>
                </a:solidFill>
                <a:effectLst>
                  <a:outerShdw blurRad="38100" dist="38100" dir="2700000" algn="tl">
                    <a:srgbClr val="000000">
                      <a:alpha val="43137"/>
                    </a:srgbClr>
                  </a:outerShdw>
                </a:effectLst>
                <a:latin typeface="Arial" pitchFamily="34" charset="0"/>
              </a:rPr>
              <a:t>Повышение уровня экологической культуры в белорусском обществе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27</a:t>
            </a:fld>
            <a:endParaRPr lang="ru-RU" sz="1000" dirty="0">
              <a:solidFill>
                <a:schemeClr val="tx1"/>
              </a:solidFill>
            </a:endParaRPr>
          </a:p>
        </p:txBody>
      </p:sp>
    </p:spTree>
    <p:extLst>
      <p:ext uri="{BB962C8B-B14F-4D97-AF65-F5344CB8AC3E}">
        <p14:creationId xmlns="" xmlns:p14="http://schemas.microsoft.com/office/powerpoint/2010/main" val="1236843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92500" lnSpcReduction="20000"/>
          </a:bodyPr>
          <a:lstStyle/>
          <a:p>
            <a:pPr marL="0" indent="0">
              <a:buNone/>
            </a:pPr>
            <a:r>
              <a:rPr lang="ru-RU" sz="2400" dirty="0"/>
              <a:t>Экологическая тематика интегрирована в учебные программы учреждений </a:t>
            </a:r>
            <a:r>
              <a:rPr lang="ru-RU" sz="2400" dirty="0" smtClean="0"/>
              <a:t>образования</a:t>
            </a:r>
            <a:endParaRPr lang="ru-RU" sz="2400" dirty="0"/>
          </a:p>
          <a:p>
            <a:pPr marL="0" indent="0">
              <a:buNone/>
            </a:pPr>
            <a:r>
              <a:rPr lang="ru-RU" sz="2400" dirty="0"/>
              <a:t>Эффективно зарекомендовала себя такая форма внеклассной работы, как школьное лесничество (почти 4 тыс. ребят по всей стране</a:t>
            </a:r>
            <a:r>
              <a:rPr lang="ru-RU" sz="2400" dirty="0" smtClean="0"/>
              <a:t>)</a:t>
            </a:r>
            <a:endParaRPr lang="ru-RU" sz="2400" dirty="0"/>
          </a:p>
          <a:p>
            <a:pPr marL="0" indent="0">
              <a:buNone/>
            </a:pPr>
            <a:r>
              <a:rPr lang="ru-RU" sz="2400" dirty="0"/>
              <a:t>С 2019 года в белорусских школах реализуется инновационный проект «Зеленые классы белорусской столицы». Для получения статуса «зеленого класса» необходимо желание изучать чуть глубже природу не менее десяти учащихся. Такие ребята получают специальные значки, а учитель – сертификат «зеленого класса». «Зеленые классы» организуются на базе учреждений образования, которые располагаются вблизи экологических троп и других природных объектов. Например, в 2022 году в Заводском районе </a:t>
            </a:r>
            <a:r>
              <a:rPr lang="ru-RU" sz="2400" dirty="0" err="1"/>
              <a:t>г.Минска</a:t>
            </a:r>
            <a:r>
              <a:rPr lang="ru-RU" sz="2400" dirty="0"/>
              <a:t> насчитывалось 95 «зеленых классов», открытых на базе 15 учреждений образования. В целом данной инициативой в этом районе охвачено свыше 1,6 тыс. учащихся</a:t>
            </a:r>
          </a:p>
        </p:txBody>
      </p:sp>
      <p:sp>
        <p:nvSpPr>
          <p:cNvPr id="6" name="Заголовок 5"/>
          <p:cNvSpPr>
            <a:spLocks noGrp="1"/>
          </p:cNvSpPr>
          <p:nvPr>
            <p:ph type="title"/>
          </p:nvPr>
        </p:nvSpPr>
        <p:spPr>
          <a:xfrm>
            <a:off x="539552" y="188640"/>
            <a:ext cx="7704856" cy="830997"/>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5. </a:t>
            </a:r>
            <a:r>
              <a:rPr lang="ru-RU" sz="2400" b="1" dirty="0">
                <a:solidFill>
                  <a:schemeClr val="tx1"/>
                </a:solidFill>
                <a:effectLst>
                  <a:outerShdw blurRad="38100" dist="38100" dir="2700000" algn="tl">
                    <a:srgbClr val="000000">
                      <a:alpha val="43137"/>
                    </a:srgbClr>
                  </a:outerShdw>
                </a:effectLst>
                <a:latin typeface="Arial" pitchFamily="34" charset="0"/>
              </a:rPr>
              <a:t>Повышение уровня экологической культуры в белорусском обществе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28</a:t>
            </a:fld>
            <a:endParaRPr lang="ru-RU" sz="1000" dirty="0">
              <a:solidFill>
                <a:schemeClr val="tx1"/>
              </a:solidFill>
            </a:endParaRPr>
          </a:p>
        </p:txBody>
      </p:sp>
    </p:spTree>
    <p:extLst>
      <p:ext uri="{BB962C8B-B14F-4D97-AF65-F5344CB8AC3E}">
        <p14:creationId xmlns="" xmlns:p14="http://schemas.microsoft.com/office/powerpoint/2010/main" val="3178417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solidFill>
                  <a:schemeClr val="tx1"/>
                </a:solidFill>
              </a:rPr>
              <a:t>В 2015 году на базе лицея при Университете гражданской защиты МЧС был создан первый в Беларуси образовательный центр </a:t>
            </a:r>
            <a:r>
              <a:rPr lang="ru-RU" sz="2400" dirty="0" smtClean="0">
                <a:solidFill>
                  <a:schemeClr val="tx1"/>
                </a:solidFill>
              </a:rPr>
              <a:t>безопасности</a:t>
            </a:r>
          </a:p>
          <a:p>
            <a:pPr marL="0" indent="0">
              <a:buNone/>
            </a:pPr>
            <a:r>
              <a:rPr lang="ru-RU" sz="2400" dirty="0">
                <a:solidFill>
                  <a:schemeClr val="tx1"/>
                </a:solidFill>
              </a:rPr>
              <a:t>В 2021 году в </a:t>
            </a:r>
            <a:r>
              <a:rPr lang="ru-RU" sz="2400" dirty="0" err="1">
                <a:solidFill>
                  <a:schemeClr val="tx1"/>
                </a:solidFill>
              </a:rPr>
              <a:t>г.Минске</a:t>
            </a:r>
            <a:r>
              <a:rPr lang="ru-RU" sz="2400" dirty="0">
                <a:solidFill>
                  <a:schemeClr val="tx1"/>
                </a:solidFill>
              </a:rPr>
              <a:t> создан Образовательный центр безопасности жизнедеятельности МЧС</a:t>
            </a:r>
          </a:p>
          <a:p>
            <a:pPr marL="0" indent="0">
              <a:buNone/>
            </a:pPr>
            <a:r>
              <a:rPr lang="ru-RU" sz="2400" dirty="0">
                <a:solidFill>
                  <a:schemeClr val="tx1"/>
                </a:solidFill>
              </a:rPr>
              <a:t>Активно проводится информационно-разъяснительная работа. Реализуются республиканские и региональные </a:t>
            </a:r>
            <a:r>
              <a:rPr lang="ru-RU" sz="2400" dirty="0" smtClean="0">
                <a:solidFill>
                  <a:schemeClr val="tx1"/>
                </a:solidFill>
              </a:rPr>
              <a:t>проекты</a:t>
            </a:r>
            <a:endParaRPr lang="ru-RU" sz="2400" dirty="0">
              <a:solidFill>
                <a:schemeClr val="tx1"/>
              </a:solidFill>
            </a:endParaRPr>
          </a:p>
        </p:txBody>
      </p:sp>
      <p:sp>
        <p:nvSpPr>
          <p:cNvPr id="6" name="Заголовок 5"/>
          <p:cNvSpPr>
            <a:spLocks noGrp="1"/>
          </p:cNvSpPr>
          <p:nvPr>
            <p:ph type="title"/>
          </p:nvPr>
        </p:nvSpPr>
        <p:spPr>
          <a:xfrm>
            <a:off x="395536" y="116632"/>
            <a:ext cx="7704856" cy="830997"/>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5. </a:t>
            </a:r>
            <a:r>
              <a:rPr lang="ru-RU" sz="2400" b="1" dirty="0">
                <a:solidFill>
                  <a:schemeClr val="tx1"/>
                </a:solidFill>
                <a:effectLst>
                  <a:outerShdw blurRad="38100" dist="38100" dir="2700000" algn="tl">
                    <a:srgbClr val="000000">
                      <a:alpha val="43137"/>
                    </a:srgbClr>
                  </a:outerShdw>
                </a:effectLst>
                <a:latin typeface="Arial" pitchFamily="34" charset="0"/>
              </a:rPr>
              <a:t>Повышение уровня экологической культуры в белорусском обществе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29</a:t>
            </a:fld>
            <a:endParaRPr lang="ru-RU" sz="1000" dirty="0">
              <a:solidFill>
                <a:schemeClr val="tx1"/>
              </a:solidFill>
            </a:endParaRPr>
          </a:p>
        </p:txBody>
      </p:sp>
    </p:spTree>
    <p:extLst>
      <p:ext uri="{BB962C8B-B14F-4D97-AF65-F5344CB8AC3E}">
        <p14:creationId xmlns="" xmlns:p14="http://schemas.microsoft.com/office/powerpoint/2010/main" val="381252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331640" y="332656"/>
            <a:ext cx="7704856" cy="461665"/>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Введение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3</a:t>
            </a:fld>
            <a:endParaRPr lang="ru-RU" sz="1000" dirty="0">
              <a:solidFill>
                <a:schemeClr val="tx1"/>
              </a:solidFill>
            </a:endParaRPr>
          </a:p>
        </p:txBody>
      </p:sp>
      <p:pic>
        <p:nvPicPr>
          <p:cNvPr id="11"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412776"/>
            <a:ext cx="5040000" cy="336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4488" y="2293328"/>
            <a:ext cx="5040000" cy="408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98236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fontScale="92500" lnSpcReduction="20000"/>
          </a:bodyPr>
          <a:lstStyle/>
          <a:p>
            <a:pPr marL="0" indent="0">
              <a:buNone/>
            </a:pPr>
            <a:r>
              <a:rPr lang="ru-RU" sz="2400" dirty="0"/>
              <a:t>В Республике Беларусь проделана масштабная работа для оздоровления окружающей среды. Однако в целях обеспечения экологической безопасности еще предстоит решить много </a:t>
            </a:r>
            <a:r>
              <a:rPr lang="ru-RU" sz="2400" dirty="0" smtClean="0"/>
              <a:t>проблем</a:t>
            </a:r>
            <a:endParaRPr lang="ru-RU" sz="2400" dirty="0"/>
          </a:p>
          <a:p>
            <a:pPr marL="0" indent="0">
              <a:buNone/>
            </a:pPr>
            <a:r>
              <a:rPr lang="ru-RU" sz="2400" dirty="0"/>
              <a:t>В нынешних условиях расширения спектра угроз биологической безопасности данная проблематика стала отдельной сферой национальной безопасности и требует разработки специальных мер </a:t>
            </a:r>
            <a:r>
              <a:rPr lang="ru-RU" sz="2400" dirty="0" smtClean="0"/>
              <a:t>противодействия</a:t>
            </a:r>
            <a:endParaRPr lang="ru-RU" sz="2400" dirty="0"/>
          </a:p>
          <a:p>
            <a:pPr marL="0" indent="0">
              <a:buNone/>
            </a:pPr>
            <a:r>
              <a:rPr lang="ru-RU" sz="2400" dirty="0"/>
              <a:t>Вопросы обеспечения экологической и биологической безопасности нашли отражение в проекте обновленной Концепции национальной безопасности Республики Беларусь. Как отметил Глава государства на заседании Совета Безопасности Республики Беларусь 20 февраля 2023 г.: «Адаптация Концепции национальной безопасности под реалии сегодняшнего дня – вполне логичный и очень своевременный шаг»</a:t>
            </a: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30</a:t>
            </a:fld>
            <a:endParaRPr lang="ru-RU" sz="1000" dirty="0">
              <a:solidFill>
                <a:schemeClr val="tx1"/>
              </a:solidFill>
            </a:endParaRPr>
          </a:p>
        </p:txBody>
      </p:sp>
      <p:sp>
        <p:nvSpPr>
          <p:cNvPr id="11" name="Заголовок 5"/>
          <p:cNvSpPr>
            <a:spLocks noGrp="1"/>
          </p:cNvSpPr>
          <p:nvPr>
            <p:ph type="title"/>
          </p:nvPr>
        </p:nvSpPr>
        <p:spPr>
          <a:xfrm>
            <a:off x="827584" y="332656"/>
            <a:ext cx="7704856" cy="461665"/>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Заключение</a:t>
            </a:r>
            <a:endParaRPr lang="ru-RU" sz="2400" dirty="0">
              <a:solidFill>
                <a:schemeClr val="tx1"/>
              </a:solidFill>
            </a:endParaRPr>
          </a:p>
        </p:txBody>
      </p:sp>
    </p:spTree>
    <p:extLst>
      <p:ext uri="{BB962C8B-B14F-4D97-AF65-F5344CB8AC3E}">
        <p14:creationId xmlns="" xmlns:p14="http://schemas.microsoft.com/office/powerpoint/2010/main" val="1157720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31</a:t>
            </a:fld>
            <a:endParaRPr lang="ru-RU" sz="1000" dirty="0">
              <a:solidFill>
                <a:schemeClr val="tx1"/>
              </a:solidFill>
            </a:endParaRPr>
          </a:p>
        </p:txBody>
      </p:sp>
      <p:cxnSp>
        <p:nvCxnSpPr>
          <p:cNvPr id="7" name="Прямая соединительная линия 6"/>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8" name="Прямая соединительная линия 7"/>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7" name="Объект 2"/>
          <p:cNvSpPr txBox="1">
            <a:spLocks/>
          </p:cNvSpPr>
          <p:nvPr/>
        </p:nvSpPr>
        <p:spPr>
          <a:xfrm>
            <a:off x="395536" y="1340768"/>
            <a:ext cx="7488832" cy="4392488"/>
          </a:xfrm>
          <a:prstGeom prst="rect">
            <a:avLst/>
          </a:prstGeom>
        </p:spPr>
        <p:txBody>
          <a:bodyPr vert="horz" lIns="91440" tIns="45720" rIns="91440" bIns="45720" rtlCol="0" anchor="ctr">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fontAlgn="auto"/>
            <a:r>
              <a:rPr lang="ru-RU" sz="3600" b="1"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Спасибо за внимание!</a:t>
            </a:r>
          </a:p>
        </p:txBody>
      </p:sp>
      <p:sp>
        <p:nvSpPr>
          <p:cNvPr id="1026" name="AutoShape 2"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8" name="AutoShape 14"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0" name="AutoShape 16" descr="Экология - РИА Новости, 1920, 27.10.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 xmlns:p14="http://schemas.microsoft.com/office/powerpoint/2010/main" val="243782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332656"/>
            <a:ext cx="7704856" cy="461665"/>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Введение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4</a:t>
            </a:fld>
            <a:endParaRPr lang="ru-RU" sz="1000" dirty="0">
              <a:solidFill>
                <a:schemeClr val="tx1"/>
              </a:solidFill>
            </a:endParaRPr>
          </a:p>
        </p:txBody>
      </p:sp>
      <p:pic>
        <p:nvPicPr>
          <p:cNvPr id="13"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2511" y="1412776"/>
            <a:ext cx="4320000" cy="284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2240" y="2060848"/>
            <a:ext cx="4320000" cy="3337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4488" y="3141328"/>
            <a:ext cx="4320000" cy="324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85515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332656"/>
            <a:ext cx="7704856" cy="461665"/>
          </a:xfrm>
          <a:prstGeom prst="rect">
            <a:avLst/>
          </a:prstGeom>
        </p:spPr>
        <p:txBody>
          <a:bodyPr wrap="square">
            <a:spAutoFit/>
          </a:bodyPr>
          <a:lstStyle/>
          <a:p>
            <a:r>
              <a:rPr lang="ru-RU" sz="2400" b="1" dirty="0" smtClean="0">
                <a:solidFill>
                  <a:schemeClr val="tx1"/>
                </a:solidFill>
                <a:effectLst>
                  <a:outerShdw blurRad="38100" dist="38100" dir="2700000" algn="tl">
                    <a:srgbClr val="000000">
                      <a:alpha val="43137"/>
                    </a:srgbClr>
                  </a:outerShdw>
                </a:effectLst>
                <a:latin typeface="Arial" pitchFamily="34" charset="0"/>
              </a:rPr>
              <a:t>Введение</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5</a:t>
            </a:fld>
            <a:endParaRPr lang="ru-RU" sz="1000" dirty="0">
              <a:solidFill>
                <a:schemeClr val="tx1"/>
              </a:solidFill>
            </a:endParaRPr>
          </a:p>
        </p:txBody>
      </p:sp>
      <p:pic>
        <p:nvPicPr>
          <p:cNvPr id="11" name="Рисунок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412775"/>
            <a:ext cx="5400000" cy="4340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63888" y="1988840"/>
            <a:ext cx="5400000" cy="4384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9227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По мнению экспертов, сегодня для человечества особую опасность представляют экологические проблемы, возникшие в результате возрастания антропогенной нагрузки на окружающую среду, вызванной ростом промышленного производства в современном мире</a:t>
            </a:r>
          </a:p>
          <a:p>
            <a:pPr marL="0" indent="0">
              <a:buNone/>
            </a:pPr>
            <a:r>
              <a:rPr lang="ru-RU" sz="2400" dirty="0"/>
              <a:t>Всемирная метеорологическая организация указывает на то, что в ближайшие несколько лет человечество столкнется с еще большим потеплением атмосферы</a:t>
            </a:r>
          </a:p>
          <a:p>
            <a:pPr marL="0" indent="0">
              <a:buNone/>
            </a:pPr>
            <a:r>
              <a:rPr lang="ru-RU" sz="2400" dirty="0"/>
              <a:t>Многие страны, стремясь уменьшить свою зависимость от экспорта российских углеводородов, стали наращивать поставки энергоресурсов из других источников и в ущерб экологии возобновили работу старых электростанций</a:t>
            </a:r>
          </a:p>
        </p:txBody>
      </p:sp>
      <p:sp>
        <p:nvSpPr>
          <p:cNvPr id="6" name="Заголовок 5"/>
          <p:cNvSpPr>
            <a:spLocks noGrp="1"/>
          </p:cNvSpPr>
          <p:nvPr>
            <p:ph type="title"/>
          </p:nvPr>
        </p:nvSpPr>
        <p:spPr>
          <a:xfrm>
            <a:off x="251520" y="188640"/>
            <a:ext cx="7704856" cy="830997"/>
          </a:xfrm>
          <a:prstGeom prst="rect">
            <a:avLst/>
          </a:prstGeom>
        </p:spPr>
        <p:txBody>
          <a:bodyPr wrap="square">
            <a:spAutoFit/>
          </a:bodyPr>
          <a:lstStyle/>
          <a:p>
            <a:r>
              <a:rPr lang="ru-RU" sz="2400" b="1" dirty="0">
                <a:solidFill>
                  <a:schemeClr val="tx1"/>
                </a:solidFill>
                <a:effectLst>
                  <a:outerShdw blurRad="38100" dist="38100" dir="2700000" algn="tl">
                    <a:srgbClr val="000000">
                      <a:alpha val="43137"/>
                    </a:srgbClr>
                  </a:outerShdw>
                </a:effectLst>
                <a:latin typeface="Arial" pitchFamily="34" charset="0"/>
              </a:rPr>
              <a:t>1. Мировые тенденции. Экологическая </a:t>
            </a:r>
            <a:r>
              <a:rPr lang="ru-RU" sz="2400" b="1" dirty="0" smtClean="0">
                <a:solidFill>
                  <a:schemeClr val="tx1"/>
                </a:solidFill>
                <a:effectLst>
                  <a:outerShdw blurRad="38100" dist="38100" dir="2700000" algn="tl">
                    <a:srgbClr val="000000">
                      <a:alpha val="43137"/>
                    </a:srgbClr>
                  </a:outerShdw>
                </a:effectLst>
                <a:latin typeface="Arial" pitchFamily="34" charset="0"/>
              </a:rPr>
              <a:t>и биологическая сферы</a:t>
            </a:r>
            <a:endParaRPr lang="ru-RU" sz="2400" dirty="0">
              <a:solidFill>
                <a:schemeClr val="tx1"/>
              </a:solidFill>
            </a:endParaRP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6</a:t>
            </a:fld>
            <a:endParaRPr lang="ru-RU" sz="1000" dirty="0">
              <a:solidFill>
                <a:schemeClr val="tx1"/>
              </a:solidFill>
            </a:endParaRPr>
          </a:p>
        </p:txBody>
      </p:sp>
    </p:spTree>
    <p:extLst>
      <p:ext uri="{BB962C8B-B14F-4D97-AF65-F5344CB8AC3E}">
        <p14:creationId xmlns="" xmlns:p14="http://schemas.microsoft.com/office/powerpoint/2010/main" val="2194756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Неблагоприятные метеорологические и климатические условия являются причиной сокращения производственного потенциала мирового сельского </a:t>
            </a:r>
            <a:r>
              <a:rPr lang="ru-RU" sz="2400" dirty="0" smtClean="0"/>
              <a:t>хозяйства</a:t>
            </a:r>
          </a:p>
          <a:p>
            <a:pPr marL="0" indent="0">
              <a:buNone/>
            </a:pPr>
            <a:r>
              <a:rPr lang="ru-RU" sz="2400" dirty="0"/>
              <a:t>По данным Продовольственной и сельскохозяйственной организации Объединенных </a:t>
            </a:r>
            <a:r>
              <a:rPr lang="ru-RU" sz="2400" dirty="0" smtClean="0"/>
              <a:t>Наций, </a:t>
            </a:r>
            <a:r>
              <a:rPr lang="ru-RU" sz="2400" dirty="0"/>
              <a:t>чтобы прокормить население мира, которое, согласно прогнозам, к 2050 году </a:t>
            </a:r>
            <a:r>
              <a:rPr lang="ru-RU" sz="2400" dirty="0" smtClean="0"/>
              <a:t>достигнет 9,7 </a:t>
            </a:r>
            <a:r>
              <a:rPr lang="ru-RU" sz="2400" dirty="0"/>
              <a:t>млрд, сельское хозяйство должно будет производить к этому периоду на 40–54% больше продуктов питания, кормов и сырья для </a:t>
            </a:r>
            <a:r>
              <a:rPr lang="ru-RU" sz="2400" dirty="0" err="1"/>
              <a:t>биотоплива</a:t>
            </a:r>
            <a:r>
              <a:rPr lang="ru-RU" sz="2400" dirty="0"/>
              <a:t>, чем в 2012 году. Решение этой крайне сложной задачи может оказать непосильное давление на природные ресурсы планеты</a:t>
            </a:r>
          </a:p>
          <a:p>
            <a:pPr marL="0" indent="0">
              <a:buNone/>
            </a:pPr>
            <a:endParaRPr lang="ru-RU" sz="2400" dirty="0"/>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395536" y="188640"/>
            <a:ext cx="7704856" cy="830997"/>
          </a:xfrm>
          <a:prstGeom prst="rect">
            <a:avLst/>
          </a:prstGeom>
        </p:spPr>
        <p:txBody>
          <a:bodyPr wrap="square">
            <a:spAutoFit/>
          </a:bodyPr>
          <a:lstStyle/>
          <a:p>
            <a:r>
              <a:rPr lang="ru-RU" sz="2400" b="1" dirty="0">
                <a:solidFill>
                  <a:schemeClr val="tx1"/>
                </a:solidFill>
                <a:effectLst>
                  <a:outerShdw blurRad="38100" dist="38100" dir="2700000" algn="tl">
                    <a:srgbClr val="000000">
                      <a:alpha val="43137"/>
                    </a:srgbClr>
                  </a:outerShdw>
                </a:effectLst>
                <a:latin typeface="Arial" pitchFamily="34" charset="0"/>
              </a:rPr>
              <a:t>1. Мировые тенденции. Экологическая </a:t>
            </a:r>
            <a:r>
              <a:rPr lang="ru-RU" sz="2400" b="1" dirty="0" smtClean="0">
                <a:solidFill>
                  <a:schemeClr val="tx1"/>
                </a:solidFill>
                <a:effectLst>
                  <a:outerShdw blurRad="38100" dist="38100" dir="2700000" algn="tl">
                    <a:srgbClr val="000000">
                      <a:alpha val="43137"/>
                    </a:srgbClr>
                  </a:outerShdw>
                </a:effectLst>
                <a:latin typeface="Arial" pitchFamily="34" charset="0"/>
              </a:rPr>
              <a:t>и биологическая сферы</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7</a:t>
            </a:fld>
            <a:endParaRPr lang="ru-RU" sz="1000" dirty="0">
              <a:solidFill>
                <a:schemeClr val="tx1"/>
              </a:solidFill>
            </a:endParaRPr>
          </a:p>
        </p:txBody>
      </p:sp>
    </p:spTree>
    <p:extLst>
      <p:ext uri="{BB962C8B-B14F-4D97-AF65-F5344CB8AC3E}">
        <p14:creationId xmlns="" xmlns:p14="http://schemas.microsoft.com/office/powerpoint/2010/main" val="129709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lnSpcReduction="10000"/>
          </a:bodyPr>
          <a:lstStyle/>
          <a:p>
            <a:pPr marL="0" indent="0">
              <a:buNone/>
            </a:pPr>
            <a:r>
              <a:rPr lang="ru-RU" sz="2400" dirty="0"/>
              <a:t>Созданная на постсоветском пространстве сеть подконтрольных США исследовательских биологических центров по сути является инструментом для реализации военно-биологических программ. Возможности этих </a:t>
            </a:r>
            <a:r>
              <a:rPr lang="ru-RU" sz="2400" dirty="0" err="1"/>
              <a:t>биолабораторий</a:t>
            </a:r>
            <a:r>
              <a:rPr lang="ru-RU" sz="2400" dirty="0"/>
              <a:t> позволяют американским специалистам проводить полный спектр исследований с возбудителями особо опасных инфекционных заболеваний, против которых отсутствуют специфические средства лечения и </a:t>
            </a:r>
            <a:r>
              <a:rPr lang="ru-RU" sz="2400" dirty="0" smtClean="0"/>
              <a:t>профилактики</a:t>
            </a:r>
          </a:p>
          <a:p>
            <a:pPr marL="0" indent="0">
              <a:buNone/>
            </a:pPr>
            <a:r>
              <a:rPr lang="ru-RU" sz="2400" dirty="0"/>
              <a:t>Призванные первоначально решать задачи противодействия биотерроризму, эти центры биологических исследований стали источником новых биологических угроз. При этом здесь нарастает опасность биологического заражения</a:t>
            </a: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395536" y="116632"/>
            <a:ext cx="7704856" cy="830997"/>
          </a:xfrm>
          <a:prstGeom prst="rect">
            <a:avLst/>
          </a:prstGeom>
        </p:spPr>
        <p:txBody>
          <a:bodyPr wrap="square">
            <a:spAutoFit/>
          </a:bodyPr>
          <a:lstStyle/>
          <a:p>
            <a:r>
              <a:rPr lang="ru-RU" sz="2400" b="1" dirty="0">
                <a:solidFill>
                  <a:schemeClr val="tx1"/>
                </a:solidFill>
                <a:effectLst>
                  <a:outerShdw blurRad="38100" dist="38100" dir="2700000" algn="tl">
                    <a:srgbClr val="000000">
                      <a:alpha val="43137"/>
                    </a:srgbClr>
                  </a:outerShdw>
                </a:effectLst>
                <a:latin typeface="Arial" pitchFamily="34" charset="0"/>
              </a:rPr>
              <a:t>1. Мировые тенденции. Экологическая </a:t>
            </a:r>
            <a:r>
              <a:rPr lang="ru-RU" sz="2400" b="1" dirty="0" smtClean="0">
                <a:solidFill>
                  <a:schemeClr val="tx1"/>
                </a:solidFill>
                <a:effectLst>
                  <a:outerShdw blurRad="38100" dist="38100" dir="2700000" algn="tl">
                    <a:srgbClr val="000000">
                      <a:alpha val="43137"/>
                    </a:srgbClr>
                  </a:outerShdw>
                </a:effectLst>
                <a:latin typeface="Arial" pitchFamily="34" charset="0"/>
              </a:rPr>
              <a:t>и биологическая сферы</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8</a:t>
            </a:fld>
            <a:endParaRPr lang="ru-RU" sz="1000" dirty="0">
              <a:solidFill>
                <a:schemeClr val="tx1"/>
              </a:solidFill>
            </a:endParaRPr>
          </a:p>
        </p:txBody>
      </p:sp>
    </p:spTree>
    <p:extLst>
      <p:ext uri="{BB962C8B-B14F-4D97-AF65-F5344CB8AC3E}">
        <p14:creationId xmlns="" xmlns:p14="http://schemas.microsoft.com/office/powerpoint/2010/main" val="2502360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484784"/>
            <a:ext cx="8496944" cy="5040559"/>
          </a:xfrm>
        </p:spPr>
        <p:txBody>
          <a:bodyPr anchor="ctr">
            <a:normAutofit/>
          </a:bodyPr>
          <a:lstStyle/>
          <a:p>
            <a:pPr marL="0" indent="0">
              <a:buNone/>
            </a:pPr>
            <a:r>
              <a:rPr lang="ru-RU" sz="2400" dirty="0"/>
              <a:t>Особую озабоченность вызывает то, что процесс расширения </a:t>
            </a:r>
            <a:r>
              <a:rPr lang="ru-RU" sz="2400" dirty="0" err="1"/>
              <a:t>биоопасной</a:t>
            </a:r>
            <a:r>
              <a:rPr lang="ru-RU" sz="2400" dirty="0"/>
              <a:t> лабораторной базы может выйти из-под контроля властей того либо иного </a:t>
            </a:r>
            <a:r>
              <a:rPr lang="ru-RU" sz="2400" dirty="0" smtClean="0"/>
              <a:t>государства</a:t>
            </a:r>
          </a:p>
          <a:p>
            <a:pPr marL="0" indent="0">
              <a:buNone/>
            </a:pPr>
            <a:r>
              <a:rPr lang="ru-RU" sz="2400" dirty="0"/>
              <a:t>Дополнительные источники биологической опасности вызваны прогрессом биологической науки и практического использования ее достижений (генная инженерия и др</a:t>
            </a:r>
            <a:r>
              <a:rPr lang="ru-RU" sz="2400" dirty="0" smtClean="0"/>
              <a:t>.)</a:t>
            </a:r>
          </a:p>
          <a:p>
            <a:pPr marL="0" indent="0">
              <a:buNone/>
            </a:pPr>
            <a:r>
              <a:rPr lang="ru-RU" sz="2400" dirty="0"/>
              <a:t>При производстве продовольствия, кормов и семенного материала все более важным генетическим ресурсом становятся генетически модифицированные организмы (организм, генотип которого был искусственно изменен при помощи методов генной инженерии)</a:t>
            </a:r>
          </a:p>
        </p:txBody>
      </p:sp>
      <p:cxnSp>
        <p:nvCxnSpPr>
          <p:cNvPr id="8" name="Прямая соединительная линия 7"/>
          <p:cNvCxnSpPr/>
          <p:nvPr/>
        </p:nvCxnSpPr>
        <p:spPr>
          <a:xfrm>
            <a:off x="0" y="1196975"/>
            <a:ext cx="9144000" cy="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9" name="Прямая соединительная линия 8"/>
          <p:cNvCxnSpPr/>
          <p:nvPr/>
        </p:nvCxnSpPr>
        <p:spPr>
          <a:xfrm>
            <a:off x="31750" y="1196975"/>
            <a:ext cx="9144000" cy="0"/>
          </a:xfrm>
          <a:prstGeom prst="line">
            <a:avLst/>
          </a:prstGeom>
          <a:ln w="19050">
            <a:solidFill>
              <a:srgbClr val="F3EFD9"/>
            </a:solidFill>
          </a:ln>
        </p:spPr>
        <p:style>
          <a:lnRef idx="3">
            <a:schemeClr val="accent5"/>
          </a:lnRef>
          <a:fillRef idx="0">
            <a:schemeClr val="accent5"/>
          </a:fillRef>
          <a:effectRef idx="2">
            <a:schemeClr val="accent5"/>
          </a:effectRef>
          <a:fontRef idx="minor">
            <a:schemeClr val="tx1"/>
          </a:fontRef>
        </p:style>
      </p:cxnSp>
      <p:sp>
        <p:nvSpPr>
          <p:cNvPr id="10" name="Заголовок 5"/>
          <p:cNvSpPr>
            <a:spLocks noGrp="1"/>
          </p:cNvSpPr>
          <p:nvPr>
            <p:ph type="title"/>
          </p:nvPr>
        </p:nvSpPr>
        <p:spPr>
          <a:xfrm>
            <a:off x="323528" y="188640"/>
            <a:ext cx="7704856" cy="830997"/>
          </a:xfrm>
          <a:prstGeom prst="rect">
            <a:avLst/>
          </a:prstGeom>
        </p:spPr>
        <p:txBody>
          <a:bodyPr wrap="square">
            <a:spAutoFit/>
          </a:bodyPr>
          <a:lstStyle/>
          <a:p>
            <a:r>
              <a:rPr lang="ru-RU" sz="2400" b="1" dirty="0">
                <a:solidFill>
                  <a:schemeClr val="tx1"/>
                </a:solidFill>
                <a:effectLst>
                  <a:outerShdw blurRad="38100" dist="38100" dir="2700000" algn="tl">
                    <a:srgbClr val="000000">
                      <a:alpha val="43137"/>
                    </a:srgbClr>
                  </a:outerShdw>
                </a:effectLst>
                <a:latin typeface="Arial" pitchFamily="34" charset="0"/>
              </a:rPr>
              <a:t>1. Мировые тенденции. Экологическая </a:t>
            </a:r>
            <a:r>
              <a:rPr lang="ru-RU" sz="2400" b="1" dirty="0" smtClean="0">
                <a:solidFill>
                  <a:schemeClr val="tx1"/>
                </a:solidFill>
                <a:effectLst>
                  <a:outerShdw blurRad="38100" dist="38100" dir="2700000" algn="tl">
                    <a:srgbClr val="000000">
                      <a:alpha val="43137"/>
                    </a:srgbClr>
                  </a:outerShdw>
                </a:effectLst>
                <a:latin typeface="Arial" pitchFamily="34" charset="0"/>
              </a:rPr>
              <a:t>и биологическая сферы</a:t>
            </a:r>
            <a:endParaRPr lang="ru-RU" sz="2400" dirty="0">
              <a:solidFill>
                <a:schemeClr val="tx1"/>
              </a:solidFill>
            </a:endParaRPr>
          </a:p>
        </p:txBody>
      </p:sp>
      <p:sp>
        <p:nvSpPr>
          <p:cNvPr id="11" name="Номер слайда 3"/>
          <p:cNvSpPr>
            <a:spLocks noGrp="1"/>
          </p:cNvSpPr>
          <p:nvPr>
            <p:ph type="sldNum" sz="quarter" idx="12"/>
          </p:nvPr>
        </p:nvSpPr>
        <p:spPr>
          <a:xfrm>
            <a:off x="8460432" y="6381328"/>
            <a:ext cx="512638" cy="365125"/>
          </a:xfrm>
        </p:spPr>
        <p:txBody>
          <a:bodyPr/>
          <a:lstStyle/>
          <a:p>
            <a:pPr>
              <a:defRPr/>
            </a:pPr>
            <a:fld id="{D0A7D3F7-EF19-471B-8516-BA6E676F20B2}" type="slidenum">
              <a:rPr lang="ru-RU" sz="1000" smtClean="0">
                <a:solidFill>
                  <a:schemeClr val="tx1"/>
                </a:solidFill>
              </a:rPr>
              <a:pPr>
                <a:defRPr/>
              </a:pPr>
              <a:t>9</a:t>
            </a:fld>
            <a:endParaRPr lang="ru-RU" sz="1000" dirty="0">
              <a:solidFill>
                <a:schemeClr val="tx1"/>
              </a:solidFill>
            </a:endParaRPr>
          </a:p>
        </p:txBody>
      </p:sp>
    </p:spTree>
    <p:extLst>
      <p:ext uri="{BB962C8B-B14F-4D97-AF65-F5344CB8AC3E}">
        <p14:creationId xmlns="" xmlns:p14="http://schemas.microsoft.com/office/powerpoint/2010/main" val="4160693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8373</TotalTime>
  <Words>2307</Words>
  <Application>Microsoft Office PowerPoint</Application>
  <PresentationFormat>Экран (4:3)</PresentationFormat>
  <Paragraphs>132</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Грань</vt:lpstr>
      <vt:lpstr>Экологическая и биологическая безопасность Республики Беларусь – национальные интересы, угрозы, оценка состояния и направления обеспечения</vt:lpstr>
      <vt:lpstr>Введение</vt:lpstr>
      <vt:lpstr>Введение</vt:lpstr>
      <vt:lpstr>Введение</vt:lpstr>
      <vt:lpstr>Введение</vt:lpstr>
      <vt:lpstr>1. Мировые тенденции. Экологическая и биологическая сферы</vt:lpstr>
      <vt:lpstr>1. Мировые тенденции. Экологическая и биологическая сферы</vt:lpstr>
      <vt:lpstr>1. Мировые тенденции. Экологическая и биологическая сферы</vt:lpstr>
      <vt:lpstr>1. Мировые тенденции. Экологическая и биологическая сферы</vt:lpstr>
      <vt:lpstr>1. Мировые тенденции. Экологическая и биологическая сферы</vt:lpstr>
      <vt:lpstr>2. Национальные интересы Республики Беларусь в экологической и биологической сферах</vt:lpstr>
      <vt:lpstr>2. Национальные интересы Республики Беларусь в экологической и биологической сферах</vt:lpstr>
      <vt:lpstr>2. Национальные интересы Республики Беларусь в экологической и биологической сферах</vt:lpstr>
      <vt:lpstr>2. Национальные интересы Республики Беларусь в экологической и биологической сферах</vt:lpstr>
      <vt:lpstr>2. Национальные интересы Республики Беларусь в экологической и биологической сферах</vt:lpstr>
      <vt:lpstr>3. Достигнутые Республикой Беларусь результаты в сфере обеспечения экологической и биологической безопасности</vt:lpstr>
      <vt:lpstr>3. Достигнутые Республикой Беларусь результаты в сфере обеспечения экологической и биологической безопасности</vt:lpstr>
      <vt:lpstr>3. Достигнутые Республикой Беларусь результаты в сфере обеспечения экологической и биологической безопасности</vt:lpstr>
      <vt:lpstr>3. Достигнутые Республикой Беларусь результаты в сфере обеспечения экологической и биологической безопасности</vt:lpstr>
      <vt:lpstr>3. Достигнутые Республикой Беларусь результаты в сфере обеспечения экологической и биологической безопасности</vt:lpstr>
      <vt:lpstr>3. Достигнутые Республикой Беларусь результаты в сфере обеспечения экологической и биологической безопасности</vt:lpstr>
      <vt:lpstr>3. Достигнутые Республикой Беларусь результаты в сфере обеспечения экологической и биологической безопасности</vt:lpstr>
      <vt:lpstr>4. Международное сотрудничество Республики Беларусь по вопросам обеспечения экологической и биологической безопасности</vt:lpstr>
      <vt:lpstr>4. Международное сотрудничество Республики Беларусь по вопросам обеспечения экологической и биологической безопасности</vt:lpstr>
      <vt:lpstr>4. Международное сотрудничество Республики Беларусь по вопросам обеспечения экологической и биологической безопасности</vt:lpstr>
      <vt:lpstr>5. Повышение уровня экологической культуры в белорусском обществе</vt:lpstr>
      <vt:lpstr>5. Повышение уровня экологической культуры в белорусском обществе</vt:lpstr>
      <vt:lpstr>5. Повышение уровня экологической культуры в белорусском обществе</vt:lpstr>
      <vt:lpstr>5. Повышение уровня экологической культуры в белорусском обществе</vt:lpstr>
      <vt:lpstr>Заключение</vt:lpstr>
      <vt:lpstr>Слайд 31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Ideolog_4</cp:lastModifiedBy>
  <cp:revision>495</cp:revision>
  <cp:lastPrinted>2019-02-08T12:40:13Z</cp:lastPrinted>
  <dcterms:created xsi:type="dcterms:W3CDTF">2017-02-01T12:19:47Z</dcterms:created>
  <dcterms:modified xsi:type="dcterms:W3CDTF">2023-06-14T13:30:34Z</dcterms:modified>
</cp:coreProperties>
</file>